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62" r:id="rId3"/>
    <p:sldId id="316" r:id="rId4"/>
    <p:sldId id="287" r:id="rId5"/>
    <p:sldId id="317" r:id="rId6"/>
    <p:sldId id="318" r:id="rId7"/>
    <p:sldId id="285" r:id="rId8"/>
    <p:sldId id="259" r:id="rId9"/>
    <p:sldId id="290" r:id="rId10"/>
    <p:sldId id="265" r:id="rId11"/>
    <p:sldId id="274" r:id="rId12"/>
    <p:sldId id="275" r:id="rId13"/>
    <p:sldId id="260" r:id="rId14"/>
    <p:sldId id="311" r:id="rId15"/>
    <p:sldId id="267" r:id="rId16"/>
    <p:sldId id="294" r:id="rId17"/>
    <p:sldId id="314" r:id="rId18"/>
    <p:sldId id="315" r:id="rId19"/>
    <p:sldId id="319" r:id="rId20"/>
    <p:sldId id="320" r:id="rId21"/>
    <p:sldId id="321" r:id="rId22"/>
    <p:sldId id="322" r:id="rId23"/>
    <p:sldId id="284" r:id="rId24"/>
    <p:sldId id="323" r:id="rId25"/>
    <p:sldId id="263" r:id="rId26"/>
    <p:sldId id="266" r:id="rId27"/>
    <p:sldId id="289" r:id="rId28"/>
    <p:sldId id="282" r:id="rId29"/>
    <p:sldId id="283" r:id="rId30"/>
    <p:sldId id="261" r:id="rId31"/>
    <p:sldId id="312" r:id="rId32"/>
    <p:sldId id="303" r:id="rId33"/>
    <p:sldId id="307" r:id="rId34"/>
    <p:sldId id="309" r:id="rId35"/>
    <p:sldId id="304" r:id="rId36"/>
    <p:sldId id="302" r:id="rId37"/>
    <p:sldId id="306" r:id="rId38"/>
    <p:sldId id="295" r:id="rId39"/>
    <p:sldId id="269" r:id="rId40"/>
    <p:sldId id="272" r:id="rId41"/>
    <p:sldId id="268" r:id="rId42"/>
    <p:sldId id="273" r:id="rId43"/>
    <p:sldId id="279" r:id="rId44"/>
    <p:sldId id="270"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28"/>
    <p:restoredTop sz="94694"/>
  </p:normalViewPr>
  <p:slideViewPr>
    <p:cSldViewPr snapToGrid="0" snapToObjects="1">
      <p:cViewPr varScale="1">
        <p:scale>
          <a:sx n="121" d="100"/>
          <a:sy n="121" d="100"/>
        </p:scale>
        <p:origin x="1272" y="176"/>
      </p:cViewPr>
      <p:guideLst>
        <p:guide orient="horz" pos="2160"/>
        <p:guide pos="2880"/>
      </p:guideLst>
    </p:cSldViewPr>
  </p:slideViewPr>
  <p:notesTextViewPr>
    <p:cViewPr>
      <p:scale>
        <a:sx n="100" d="100"/>
        <a:sy n="100" d="100"/>
      </p:scale>
      <p:origin x="0" y="0"/>
    </p:cViewPr>
  </p:notesTextViewPr>
  <p:sorterViewPr>
    <p:cViewPr>
      <p:scale>
        <a:sx n="72" d="100"/>
        <a:sy n="72" d="100"/>
      </p:scale>
      <p:origin x="0" y="22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3C462-D1B3-F647-B1D8-A6B6D19233E4}" type="datetimeFigureOut">
              <a:rPr lang="en-US" smtClean="0"/>
              <a:t>6/6/24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795294-B523-A54F-8EB8-A352FC20AED0}" type="slidenum">
              <a:rPr lang="en-US" smtClean="0"/>
              <a:t>‹#›</a:t>
            </a:fld>
            <a:endParaRPr lang="en-US"/>
          </a:p>
        </p:txBody>
      </p:sp>
    </p:spTree>
    <p:extLst>
      <p:ext uri="{BB962C8B-B14F-4D97-AF65-F5344CB8AC3E}">
        <p14:creationId xmlns:p14="http://schemas.microsoft.com/office/powerpoint/2010/main" val="3962612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Dossiers for promotion in different tracks</a:t>
            </a:r>
            <a:r>
              <a:rPr lang="en-US" baseline="0" dirty="0"/>
              <a:t> are reviewed by different committees, as shown above.  FAPTC and CAP-C are Keck School committees (FAPTC is the Faculty Appointments, Promotion &amp; Tenure Committee; CAP-C is the Committee on Appointments &amp; Promotion- Clinical).  UCAPT is the University Committee on Appointments, Promotion &amp; Tenure.  There are 7 UCAPT panels.  Most Keck School faculty will be reviewed by the Life Sciences Panel (for most basic scientists) or the Clinical Sciences Panel (for most clinician-scientists).  Decisions for tenure or Clinical Scholar are decided by the Provost.  Those for promotion on the clinical or clinician-educator/practitioner tracks are decided by the Dean of the Keck School.</a:t>
            </a:r>
            <a:endParaRPr lang="en-US" dirty="0"/>
          </a:p>
        </p:txBody>
      </p:sp>
      <p:sp>
        <p:nvSpPr>
          <p:cNvPr id="4" name="Slide Number Placeholder 3"/>
          <p:cNvSpPr>
            <a:spLocks noGrp="1"/>
          </p:cNvSpPr>
          <p:nvPr>
            <p:ph type="sldNum" sz="quarter" idx="10"/>
          </p:nvPr>
        </p:nvSpPr>
        <p:spPr/>
        <p:txBody>
          <a:bodyPr/>
          <a:lstStyle/>
          <a:p>
            <a:fld id="{8037D7E6-FCBB-744C-A2A0-9951F4F329BA}" type="slidenum">
              <a:rPr lang="en-US" smtClean="0"/>
              <a:t>3</a:t>
            </a:fld>
            <a:endParaRPr lang="en-US"/>
          </a:p>
        </p:txBody>
      </p:sp>
    </p:spTree>
    <p:extLst>
      <p:ext uri="{BB962C8B-B14F-4D97-AF65-F5344CB8AC3E}">
        <p14:creationId xmlns:p14="http://schemas.microsoft.com/office/powerpoint/2010/main" val="4116446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Dossiers for promotion in different tracks</a:t>
            </a:r>
            <a:r>
              <a:rPr lang="en-US" baseline="0" dirty="0"/>
              <a:t> are reviewed by different committees, as shown above.  FAPTC and CAP-C are Keck School committees (FAPTC is the Faculty Appointments, Promotion &amp; Tenure Committee; CAP-C is the Committee on Appointments &amp; Promotion- Clinical).  UCAPT is the University Committee on Appointments, Promotion &amp; Tenure.  There are 7 UCAPT panels.  Most Keck School faculty will be reviewed by the Life Sciences Panel (for most basic scientists) or the Clinical Sciences Panel (for most clinician-scientists).  Decisions for tenure or Clinical Scholar are decided by the Provost.  Those for promotion on the clinical or clinician-educator/practitioner tracks are decided by the Dean of the Keck School.</a:t>
            </a:r>
            <a:endParaRPr lang="en-US" dirty="0"/>
          </a:p>
        </p:txBody>
      </p:sp>
      <p:sp>
        <p:nvSpPr>
          <p:cNvPr id="4" name="Slide Number Placeholder 3"/>
          <p:cNvSpPr>
            <a:spLocks noGrp="1"/>
          </p:cNvSpPr>
          <p:nvPr>
            <p:ph type="sldNum" sz="quarter" idx="10"/>
          </p:nvPr>
        </p:nvSpPr>
        <p:spPr/>
        <p:txBody>
          <a:bodyPr/>
          <a:lstStyle/>
          <a:p>
            <a:fld id="{8037D7E6-FCBB-744C-A2A0-9951F4F329BA}" type="slidenum">
              <a:rPr lang="en-US" smtClean="0"/>
              <a:t>4</a:t>
            </a:fld>
            <a:endParaRPr lang="en-US"/>
          </a:p>
        </p:txBody>
      </p:sp>
    </p:spTree>
    <p:extLst>
      <p:ext uri="{BB962C8B-B14F-4D97-AF65-F5344CB8AC3E}">
        <p14:creationId xmlns:p14="http://schemas.microsoft.com/office/powerpoint/2010/main" val="3923408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Individuals</a:t>
            </a:r>
            <a:r>
              <a:rPr lang="en-US" baseline="0" dirty="0"/>
              <a:t> on the clinical track have more flexibility to choose their primary area of excellence.</a:t>
            </a:r>
            <a:endParaRPr lang="en-US" dirty="0"/>
          </a:p>
        </p:txBody>
      </p:sp>
      <p:sp>
        <p:nvSpPr>
          <p:cNvPr id="4" name="Slide Number Placeholder 3"/>
          <p:cNvSpPr>
            <a:spLocks noGrp="1"/>
          </p:cNvSpPr>
          <p:nvPr>
            <p:ph type="sldNum" sz="quarter" idx="10"/>
          </p:nvPr>
        </p:nvSpPr>
        <p:spPr/>
        <p:txBody>
          <a:bodyPr/>
          <a:lstStyle/>
          <a:p>
            <a:fld id="{8037D7E6-FCBB-744C-A2A0-9951F4F329BA}" type="slidenum">
              <a:rPr lang="en-US" smtClean="0"/>
              <a:t>5</a:t>
            </a:fld>
            <a:endParaRPr lang="en-US"/>
          </a:p>
        </p:txBody>
      </p:sp>
    </p:spTree>
    <p:extLst>
      <p:ext uri="{BB962C8B-B14F-4D97-AF65-F5344CB8AC3E}">
        <p14:creationId xmlns:p14="http://schemas.microsoft.com/office/powerpoint/2010/main" val="1020546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you go on vacation, you may take hundreds of photos.  When you come home from vacation, you choose the best photos, and organize them to share with friends and family.  Using this analogy, your CV is the entire photo collection; your personal statement is the photo album.</a:t>
            </a:r>
            <a:endParaRPr lang="en-US" dirty="0"/>
          </a:p>
        </p:txBody>
      </p:sp>
      <p:sp>
        <p:nvSpPr>
          <p:cNvPr id="4" name="Slide Number Placeholder 3"/>
          <p:cNvSpPr>
            <a:spLocks noGrp="1"/>
          </p:cNvSpPr>
          <p:nvPr>
            <p:ph type="sldNum" sz="quarter" idx="10"/>
          </p:nvPr>
        </p:nvSpPr>
        <p:spPr/>
        <p:txBody>
          <a:bodyPr/>
          <a:lstStyle/>
          <a:p>
            <a:fld id="{8037D7E6-FCBB-744C-A2A0-9951F4F329BA}" type="slidenum">
              <a:rPr lang="en-US" smtClean="0"/>
              <a:t>21</a:t>
            </a:fld>
            <a:endParaRPr lang="en-US"/>
          </a:p>
        </p:txBody>
      </p:sp>
    </p:spTree>
    <p:extLst>
      <p:ext uri="{BB962C8B-B14F-4D97-AF65-F5344CB8AC3E}">
        <p14:creationId xmlns:p14="http://schemas.microsoft.com/office/powerpoint/2010/main" val="4251895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a:t>
            </a:r>
            <a:r>
              <a:rPr lang="en-US" baseline="0" dirty="0"/>
              <a:t> department chair writes a letter recommending you for promotion.  For tenure-track and clinical scholar candidates, the Dean also writes a letter.  A well-written personal statement helps them, too.</a:t>
            </a:r>
            <a:endParaRPr lang="en-US" dirty="0"/>
          </a:p>
        </p:txBody>
      </p:sp>
      <p:sp>
        <p:nvSpPr>
          <p:cNvPr id="4" name="Slide Number Placeholder 3"/>
          <p:cNvSpPr>
            <a:spLocks noGrp="1"/>
          </p:cNvSpPr>
          <p:nvPr>
            <p:ph type="sldNum" sz="quarter" idx="10"/>
          </p:nvPr>
        </p:nvSpPr>
        <p:spPr/>
        <p:txBody>
          <a:bodyPr/>
          <a:lstStyle/>
          <a:p>
            <a:fld id="{8037D7E6-FCBB-744C-A2A0-9951F4F329BA}" type="slidenum">
              <a:rPr lang="en-US" smtClean="0"/>
              <a:t>22</a:t>
            </a:fld>
            <a:endParaRPr lang="en-US"/>
          </a:p>
        </p:txBody>
      </p:sp>
    </p:spTree>
    <p:extLst>
      <p:ext uri="{BB962C8B-B14F-4D97-AF65-F5344CB8AC3E}">
        <p14:creationId xmlns:p14="http://schemas.microsoft.com/office/powerpoint/2010/main" val="1409383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t>
            </a:r>
            <a:r>
              <a:rPr lang="en-US" baseline="0" dirty="0"/>
              <a:t>what your dossier looks when the review committee receives it.  There’s no requirement for reviewers to read the sections in order, but many do (I do).  If so, reviewers will have just reviewed your cv before they read your personal statement.  For this reason, your personal statement should explain your cv, but not repeat it.  </a:t>
            </a:r>
            <a:endParaRPr lang="en-US" dirty="0"/>
          </a:p>
        </p:txBody>
      </p:sp>
      <p:sp>
        <p:nvSpPr>
          <p:cNvPr id="4" name="Slide Number Placeholder 3"/>
          <p:cNvSpPr>
            <a:spLocks noGrp="1"/>
          </p:cNvSpPr>
          <p:nvPr>
            <p:ph type="sldNum" sz="quarter" idx="10"/>
          </p:nvPr>
        </p:nvSpPr>
        <p:spPr/>
        <p:txBody>
          <a:bodyPr/>
          <a:lstStyle/>
          <a:p>
            <a:fld id="{8037D7E6-FCBB-744C-A2A0-9951F4F329BA}" type="slidenum">
              <a:rPr lang="en-US" smtClean="0"/>
              <a:t>23</a:t>
            </a:fld>
            <a:endParaRPr lang="en-US"/>
          </a:p>
        </p:txBody>
      </p:sp>
    </p:spTree>
    <p:extLst>
      <p:ext uri="{BB962C8B-B14F-4D97-AF65-F5344CB8AC3E}">
        <p14:creationId xmlns:p14="http://schemas.microsoft.com/office/powerpoint/2010/main" val="245858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committees include basic scientists &amp; clinicians. </a:t>
            </a:r>
            <a:r>
              <a:rPr lang="en-US" baseline="0" dirty="0"/>
              <a:t>Make sure that you explain specialized terms so that all reviewers understand your work.  </a:t>
            </a:r>
            <a:r>
              <a:rPr lang="en-US" dirty="0"/>
              <a:t>As a guideline, consider the background for a grant application or a </a:t>
            </a:r>
            <a:r>
              <a:rPr lang="en-US" dirty="0" err="1"/>
              <a:t>wikipedia</a:t>
            </a:r>
            <a:r>
              <a:rPr lang="en-US" dirty="0"/>
              <a:t> article.</a:t>
            </a:r>
            <a:r>
              <a:rPr lang="en-US" baseline="0" dirty="0"/>
              <a:t>  External reviewers should be familiar with your work, but they wont mind reading a well-written background.</a:t>
            </a:r>
            <a:endParaRPr lang="en-US" dirty="0"/>
          </a:p>
          <a:p>
            <a:endParaRPr lang="en-US" dirty="0"/>
          </a:p>
        </p:txBody>
      </p:sp>
      <p:sp>
        <p:nvSpPr>
          <p:cNvPr id="4" name="Slide Number Placeholder 3"/>
          <p:cNvSpPr>
            <a:spLocks noGrp="1"/>
          </p:cNvSpPr>
          <p:nvPr>
            <p:ph type="sldNum" sz="quarter" idx="10"/>
          </p:nvPr>
        </p:nvSpPr>
        <p:spPr/>
        <p:txBody>
          <a:bodyPr/>
          <a:lstStyle/>
          <a:p>
            <a:fld id="{8037D7E6-FCBB-744C-A2A0-9951F4F329BA}" type="slidenum">
              <a:rPr lang="en-US" smtClean="0"/>
              <a:t>24</a:t>
            </a:fld>
            <a:endParaRPr lang="en-US"/>
          </a:p>
        </p:txBody>
      </p:sp>
    </p:spTree>
    <p:extLst>
      <p:ext uri="{BB962C8B-B14F-4D97-AF65-F5344CB8AC3E}">
        <p14:creationId xmlns:p14="http://schemas.microsoft.com/office/powerpoint/2010/main" val="3853219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BD91D55-8726-F544-944A-15D428709694}" type="datetimeFigureOut">
              <a:t>6/6/24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94F8D-8F7A-2B43-B713-7311791B2184}" type="slidenum">
              <a:t>‹#›</a:t>
            </a:fld>
            <a:endParaRPr lang="en-US"/>
          </a:p>
        </p:txBody>
      </p:sp>
    </p:spTree>
    <p:extLst>
      <p:ext uri="{BB962C8B-B14F-4D97-AF65-F5344CB8AC3E}">
        <p14:creationId xmlns:p14="http://schemas.microsoft.com/office/powerpoint/2010/main" val="170802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D91D55-8726-F544-944A-15D428709694}" type="datetimeFigureOut">
              <a:t>6/6/24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94F8D-8F7A-2B43-B713-7311791B2184}" type="slidenum">
              <a:t>‹#›</a:t>
            </a:fld>
            <a:endParaRPr lang="en-US"/>
          </a:p>
        </p:txBody>
      </p:sp>
    </p:spTree>
    <p:extLst>
      <p:ext uri="{BB962C8B-B14F-4D97-AF65-F5344CB8AC3E}">
        <p14:creationId xmlns:p14="http://schemas.microsoft.com/office/powerpoint/2010/main" val="3567034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D91D55-8726-F544-944A-15D428709694}" type="datetimeFigureOut">
              <a:t>6/6/24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94F8D-8F7A-2B43-B713-7311791B2184}" type="slidenum">
              <a:t>‹#›</a:t>
            </a:fld>
            <a:endParaRPr lang="en-US"/>
          </a:p>
        </p:txBody>
      </p:sp>
    </p:spTree>
    <p:extLst>
      <p:ext uri="{BB962C8B-B14F-4D97-AF65-F5344CB8AC3E}">
        <p14:creationId xmlns:p14="http://schemas.microsoft.com/office/powerpoint/2010/main" val="2131021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D91D55-8726-F544-944A-15D428709694}" type="datetimeFigureOut">
              <a:t>6/6/24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94F8D-8F7A-2B43-B713-7311791B2184}" type="slidenum">
              <a:t>‹#›</a:t>
            </a:fld>
            <a:endParaRPr lang="en-US"/>
          </a:p>
        </p:txBody>
      </p:sp>
    </p:spTree>
    <p:extLst>
      <p:ext uri="{BB962C8B-B14F-4D97-AF65-F5344CB8AC3E}">
        <p14:creationId xmlns:p14="http://schemas.microsoft.com/office/powerpoint/2010/main" val="1432537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D91D55-8726-F544-944A-15D428709694}" type="datetimeFigureOut">
              <a:t>6/6/24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94F8D-8F7A-2B43-B713-7311791B2184}" type="slidenum">
              <a:t>‹#›</a:t>
            </a:fld>
            <a:endParaRPr lang="en-US"/>
          </a:p>
        </p:txBody>
      </p:sp>
    </p:spTree>
    <p:extLst>
      <p:ext uri="{BB962C8B-B14F-4D97-AF65-F5344CB8AC3E}">
        <p14:creationId xmlns:p14="http://schemas.microsoft.com/office/powerpoint/2010/main" val="2207932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D91D55-8726-F544-944A-15D428709694}" type="datetimeFigureOut">
              <a:t>6/6/24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94F8D-8F7A-2B43-B713-7311791B2184}" type="slidenum">
              <a:t>‹#›</a:t>
            </a:fld>
            <a:endParaRPr lang="en-US"/>
          </a:p>
        </p:txBody>
      </p:sp>
    </p:spTree>
    <p:extLst>
      <p:ext uri="{BB962C8B-B14F-4D97-AF65-F5344CB8AC3E}">
        <p14:creationId xmlns:p14="http://schemas.microsoft.com/office/powerpoint/2010/main" val="2978160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D91D55-8726-F544-944A-15D428709694}" type="datetimeFigureOut">
              <a:t>6/6/24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C94F8D-8F7A-2B43-B713-7311791B2184}" type="slidenum">
              <a:t>‹#›</a:t>
            </a:fld>
            <a:endParaRPr lang="en-US"/>
          </a:p>
        </p:txBody>
      </p:sp>
    </p:spTree>
    <p:extLst>
      <p:ext uri="{BB962C8B-B14F-4D97-AF65-F5344CB8AC3E}">
        <p14:creationId xmlns:p14="http://schemas.microsoft.com/office/powerpoint/2010/main" val="3936429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D91D55-8726-F544-944A-15D428709694}" type="datetimeFigureOut">
              <a:t>6/6/24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C94F8D-8F7A-2B43-B713-7311791B2184}" type="slidenum">
              <a:t>‹#›</a:t>
            </a:fld>
            <a:endParaRPr lang="en-US"/>
          </a:p>
        </p:txBody>
      </p:sp>
    </p:spTree>
    <p:extLst>
      <p:ext uri="{BB962C8B-B14F-4D97-AF65-F5344CB8AC3E}">
        <p14:creationId xmlns:p14="http://schemas.microsoft.com/office/powerpoint/2010/main" val="560489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D91D55-8726-F544-944A-15D428709694}" type="datetimeFigureOut">
              <a:t>6/6/24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C94F8D-8F7A-2B43-B713-7311791B2184}" type="slidenum">
              <a:t>‹#›</a:t>
            </a:fld>
            <a:endParaRPr lang="en-US"/>
          </a:p>
        </p:txBody>
      </p:sp>
    </p:spTree>
    <p:extLst>
      <p:ext uri="{BB962C8B-B14F-4D97-AF65-F5344CB8AC3E}">
        <p14:creationId xmlns:p14="http://schemas.microsoft.com/office/powerpoint/2010/main" val="4251018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D91D55-8726-F544-944A-15D428709694}" type="datetimeFigureOut">
              <a:t>6/6/24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94F8D-8F7A-2B43-B713-7311791B2184}" type="slidenum">
              <a:t>‹#›</a:t>
            </a:fld>
            <a:endParaRPr lang="en-US"/>
          </a:p>
        </p:txBody>
      </p:sp>
    </p:spTree>
    <p:extLst>
      <p:ext uri="{BB962C8B-B14F-4D97-AF65-F5344CB8AC3E}">
        <p14:creationId xmlns:p14="http://schemas.microsoft.com/office/powerpoint/2010/main" val="2575249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D91D55-8726-F544-944A-15D428709694}" type="datetimeFigureOut">
              <a:t>6/6/24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94F8D-8F7A-2B43-B713-7311791B2184}" type="slidenum">
              <a:t>‹#›</a:t>
            </a:fld>
            <a:endParaRPr lang="en-US"/>
          </a:p>
        </p:txBody>
      </p:sp>
    </p:spTree>
    <p:extLst>
      <p:ext uri="{BB962C8B-B14F-4D97-AF65-F5344CB8AC3E}">
        <p14:creationId xmlns:p14="http://schemas.microsoft.com/office/powerpoint/2010/main" val="2862840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91D55-8726-F544-944A-15D428709694}" type="datetimeFigureOut">
              <a:t>6/6/24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94F8D-8F7A-2B43-B713-7311791B2184}" type="slidenum">
              <a:t>‹#›</a:t>
            </a:fld>
            <a:endParaRPr lang="en-US"/>
          </a:p>
        </p:txBody>
      </p:sp>
    </p:spTree>
    <p:extLst>
      <p:ext uri="{BB962C8B-B14F-4D97-AF65-F5344CB8AC3E}">
        <p14:creationId xmlns:p14="http://schemas.microsoft.com/office/powerpoint/2010/main" val="2384625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riw@usc.edu"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461" y="596501"/>
            <a:ext cx="8929109" cy="1569660"/>
          </a:xfrm>
          <a:prstGeom prst="rect">
            <a:avLst/>
          </a:prstGeom>
        </p:spPr>
        <p:txBody>
          <a:bodyPr wrap="square">
            <a:spAutoFit/>
          </a:bodyPr>
          <a:lstStyle/>
          <a:p>
            <a:pPr algn="ctr"/>
            <a:r>
              <a:rPr lang="en-US" sz="3200" b="1" dirty="0">
                <a:solidFill>
                  <a:srgbClr val="800000"/>
                </a:solidFill>
              </a:rPr>
              <a:t>DOSSIER PREPARATION WORKSHOP</a:t>
            </a:r>
          </a:p>
          <a:p>
            <a:pPr algn="ctr"/>
            <a:r>
              <a:rPr lang="en-US" sz="3200" b="1" dirty="0">
                <a:solidFill>
                  <a:srgbClr val="800000"/>
                </a:solidFill>
              </a:rPr>
              <a:t>OFFICE OF FACULTY AFFAIRS</a:t>
            </a:r>
          </a:p>
          <a:p>
            <a:pPr algn="ctr"/>
            <a:r>
              <a:rPr lang="en-US" sz="3200" b="1" dirty="0">
                <a:solidFill>
                  <a:srgbClr val="800000"/>
                </a:solidFill>
              </a:rPr>
              <a:t>KECK SCHOOL OF MEDICINE OF USC</a:t>
            </a:r>
          </a:p>
        </p:txBody>
      </p:sp>
      <p:pic>
        <p:nvPicPr>
          <p:cNvPr id="2" name="Picture 1" descr="Dossier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38356" y="2682332"/>
            <a:ext cx="3721100" cy="3048000"/>
          </a:xfrm>
          <a:prstGeom prst="rect">
            <a:avLst/>
          </a:prstGeom>
        </p:spPr>
      </p:pic>
      <p:pic>
        <p:nvPicPr>
          <p:cNvPr id="3" name="Picture 2" descr="Paper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3295" y="2682332"/>
            <a:ext cx="3392847" cy="3048000"/>
          </a:xfrm>
          <a:prstGeom prst="rect">
            <a:avLst/>
          </a:prstGeom>
        </p:spPr>
      </p:pic>
      <p:cxnSp>
        <p:nvCxnSpPr>
          <p:cNvPr id="6" name="Straight Arrow Connector 5"/>
          <p:cNvCxnSpPr/>
          <p:nvPr/>
        </p:nvCxnSpPr>
        <p:spPr>
          <a:xfrm>
            <a:off x="3893210" y="4154565"/>
            <a:ext cx="1127607" cy="0"/>
          </a:xfrm>
          <a:prstGeom prst="straightConnector1">
            <a:avLst/>
          </a:prstGeom>
          <a:ln w="7620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1078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461" y="181048"/>
            <a:ext cx="8929109" cy="584776"/>
          </a:xfrm>
          <a:prstGeom prst="rect">
            <a:avLst/>
          </a:prstGeom>
        </p:spPr>
        <p:txBody>
          <a:bodyPr wrap="square">
            <a:spAutoFit/>
          </a:bodyPr>
          <a:lstStyle/>
          <a:p>
            <a:pPr algn="ctr"/>
            <a:r>
              <a:rPr lang="en-US" sz="3200" b="1" dirty="0">
                <a:solidFill>
                  <a:srgbClr val="800000"/>
                </a:solidFill>
              </a:rPr>
              <a:t>TT/CS: Timeline for Promotion to Professor</a:t>
            </a:r>
          </a:p>
        </p:txBody>
      </p:sp>
      <p:sp>
        <p:nvSpPr>
          <p:cNvPr id="3" name="Rectangle 2"/>
          <p:cNvSpPr/>
          <p:nvPr/>
        </p:nvSpPr>
        <p:spPr>
          <a:xfrm>
            <a:off x="299509" y="765825"/>
            <a:ext cx="8649810" cy="23085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646940" y="940208"/>
            <a:ext cx="8134654" cy="2031325"/>
          </a:xfrm>
          <a:prstGeom prst="rect">
            <a:avLst/>
          </a:prstGeom>
        </p:spPr>
        <p:txBody>
          <a:bodyPr wrap="square">
            <a:spAutoFit/>
          </a:bodyPr>
          <a:lstStyle/>
          <a:p>
            <a:r>
              <a:rPr lang="en-US"/>
              <a:t>July 1		Deadline for Faculty Affairs to receive completed dossier</a:t>
            </a:r>
          </a:p>
          <a:p>
            <a:endParaRPr lang="en-US"/>
          </a:p>
          <a:p>
            <a:r>
              <a:rPr lang="en-US"/>
              <a:t>June 1		Dossier assembled</a:t>
            </a:r>
          </a:p>
          <a:p>
            <a:r>
              <a:rPr lang="en-US"/>
              <a:t>	</a:t>
            </a:r>
          </a:p>
          <a:p>
            <a:r>
              <a:rPr lang="en-US"/>
              <a:t>April 1		Request letters</a:t>
            </a:r>
          </a:p>
          <a:p>
            <a:r>
              <a:rPr lang="en-US"/>
              <a:t>			  </a:t>
            </a:r>
          </a:p>
          <a:p>
            <a:r>
              <a:rPr lang="en-US"/>
              <a:t>March 1		Receive preliminary materials from candidate</a:t>
            </a:r>
          </a:p>
        </p:txBody>
      </p:sp>
      <p:sp>
        <p:nvSpPr>
          <p:cNvPr id="5" name="Rectangle 4"/>
          <p:cNvSpPr/>
          <p:nvPr/>
        </p:nvSpPr>
        <p:spPr>
          <a:xfrm>
            <a:off x="115461" y="3882061"/>
            <a:ext cx="8929109" cy="1077218"/>
          </a:xfrm>
          <a:prstGeom prst="rect">
            <a:avLst/>
          </a:prstGeom>
        </p:spPr>
        <p:txBody>
          <a:bodyPr wrap="square">
            <a:spAutoFit/>
          </a:bodyPr>
          <a:lstStyle/>
          <a:p>
            <a:pPr algn="ctr"/>
            <a:r>
              <a:rPr lang="en-US" sz="3200" b="1" dirty="0">
                <a:solidFill>
                  <a:srgbClr val="800000"/>
                </a:solidFill>
              </a:rPr>
              <a:t>There is no mandatory decision date.</a:t>
            </a:r>
          </a:p>
          <a:p>
            <a:pPr algn="ctr"/>
            <a:r>
              <a:rPr lang="en-US" sz="3200" b="1" dirty="0">
                <a:solidFill>
                  <a:srgbClr val="800000"/>
                </a:solidFill>
              </a:rPr>
              <a:t>Why is there a deadline?</a:t>
            </a:r>
          </a:p>
        </p:txBody>
      </p:sp>
      <p:sp>
        <p:nvSpPr>
          <p:cNvPr id="6" name="Rectangle 5"/>
          <p:cNvSpPr/>
          <p:nvPr/>
        </p:nvSpPr>
        <p:spPr>
          <a:xfrm>
            <a:off x="299509" y="5051901"/>
            <a:ext cx="8649810" cy="15140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59734" y="5202320"/>
            <a:ext cx="8134654" cy="1200329"/>
          </a:xfrm>
          <a:prstGeom prst="rect">
            <a:avLst/>
          </a:prstGeom>
        </p:spPr>
        <p:txBody>
          <a:bodyPr wrap="square">
            <a:spAutoFit/>
          </a:bodyPr>
          <a:lstStyle/>
          <a:p>
            <a:r>
              <a:rPr lang="en-US"/>
              <a:t>Tenure dossiers do have deadlines, and they take priority.</a:t>
            </a:r>
          </a:p>
          <a:p>
            <a:endParaRPr lang="en-US"/>
          </a:p>
          <a:p>
            <a:r>
              <a:rPr lang="en-US"/>
              <a:t>Dossiers for promotion to professor that are submitted after the July 1 deadline may not be considered until the following year.</a:t>
            </a:r>
          </a:p>
        </p:txBody>
      </p:sp>
    </p:spTree>
    <p:extLst>
      <p:ext uri="{BB962C8B-B14F-4D97-AF65-F5344CB8AC3E}">
        <p14:creationId xmlns:p14="http://schemas.microsoft.com/office/powerpoint/2010/main" val="495398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461" y="80941"/>
            <a:ext cx="8929109" cy="1077218"/>
          </a:xfrm>
          <a:prstGeom prst="rect">
            <a:avLst/>
          </a:prstGeom>
        </p:spPr>
        <p:txBody>
          <a:bodyPr wrap="square">
            <a:spAutoFit/>
          </a:bodyPr>
          <a:lstStyle/>
          <a:p>
            <a:pPr algn="ctr"/>
            <a:r>
              <a:rPr lang="en-US" sz="3200" b="1" dirty="0">
                <a:solidFill>
                  <a:srgbClr val="800000"/>
                </a:solidFill>
              </a:rPr>
              <a:t>Clinical/Research: </a:t>
            </a:r>
          </a:p>
          <a:p>
            <a:pPr algn="ctr"/>
            <a:r>
              <a:rPr lang="en-US" sz="3200" b="1" dirty="0">
                <a:solidFill>
                  <a:srgbClr val="800000"/>
                </a:solidFill>
              </a:rPr>
              <a:t>What happens to the dossier?</a:t>
            </a:r>
          </a:p>
        </p:txBody>
      </p:sp>
      <p:sp>
        <p:nvSpPr>
          <p:cNvPr id="3" name="Rectangle 2">
            <a:extLst>
              <a:ext uri="{FF2B5EF4-FFF2-40B4-BE49-F238E27FC236}">
                <a16:creationId xmlns:a16="http://schemas.microsoft.com/office/drawing/2014/main" id="{20A8C22D-8AC3-331E-6EA3-1258266D0709}"/>
              </a:ext>
            </a:extLst>
          </p:cNvPr>
          <p:cNvSpPr/>
          <p:nvPr/>
        </p:nvSpPr>
        <p:spPr>
          <a:xfrm>
            <a:off x="807341" y="1386761"/>
            <a:ext cx="7597623" cy="28042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E73E2B9-3A8D-E93C-116E-F6EDE254BB2A}"/>
              </a:ext>
            </a:extLst>
          </p:cNvPr>
          <p:cNvSpPr/>
          <p:nvPr/>
        </p:nvSpPr>
        <p:spPr>
          <a:xfrm>
            <a:off x="909916" y="1482521"/>
            <a:ext cx="8134654" cy="2585323"/>
          </a:xfrm>
          <a:prstGeom prst="rect">
            <a:avLst/>
          </a:prstGeom>
        </p:spPr>
        <p:txBody>
          <a:bodyPr wrap="square">
            <a:spAutoFit/>
          </a:bodyPr>
          <a:lstStyle/>
          <a:p>
            <a:r>
              <a:rPr lang="en-US" dirty="0"/>
              <a:t>Candidate			Assembles preliminary materials</a:t>
            </a:r>
          </a:p>
          <a:p>
            <a:endParaRPr lang="en-US" dirty="0"/>
          </a:p>
          <a:p>
            <a:r>
              <a:rPr lang="en-US" dirty="0"/>
              <a:t>APT Coord			Completes dossier, including letters from referees</a:t>
            </a:r>
          </a:p>
          <a:p>
            <a:r>
              <a:rPr lang="en-US" dirty="0"/>
              <a:t>	</a:t>
            </a:r>
          </a:p>
          <a:p>
            <a:r>
              <a:rPr lang="en-US" dirty="0"/>
              <a:t>Dept	 &amp; Chair			Reviews dossier, makes recommendation to Dean</a:t>
            </a:r>
          </a:p>
          <a:p>
            <a:endParaRPr lang="en-US" dirty="0"/>
          </a:p>
          <a:p>
            <a:r>
              <a:rPr lang="en-US" dirty="0"/>
              <a:t>FAPTC				Reviews dossier, makes recommendation to Dean</a:t>
            </a:r>
          </a:p>
          <a:p>
            <a:r>
              <a:rPr lang="en-US" dirty="0"/>
              <a:t>			</a:t>
            </a:r>
          </a:p>
          <a:p>
            <a:r>
              <a:rPr lang="en-US" dirty="0"/>
              <a:t>Dean				Reviews dossier, makes decision</a:t>
            </a:r>
          </a:p>
        </p:txBody>
      </p:sp>
    </p:spTree>
    <p:extLst>
      <p:ext uri="{BB962C8B-B14F-4D97-AF65-F5344CB8AC3E}">
        <p14:creationId xmlns:p14="http://schemas.microsoft.com/office/powerpoint/2010/main" val="4089194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461" y="80941"/>
            <a:ext cx="8929109" cy="1077218"/>
          </a:xfrm>
          <a:prstGeom prst="rect">
            <a:avLst/>
          </a:prstGeom>
        </p:spPr>
        <p:txBody>
          <a:bodyPr wrap="square">
            <a:spAutoFit/>
          </a:bodyPr>
          <a:lstStyle/>
          <a:p>
            <a:pPr algn="ctr"/>
            <a:r>
              <a:rPr lang="en-US" sz="3200" b="1" dirty="0">
                <a:solidFill>
                  <a:srgbClr val="800000"/>
                </a:solidFill>
              </a:rPr>
              <a:t>Clinician Educator/Practitioner: </a:t>
            </a:r>
          </a:p>
          <a:p>
            <a:pPr algn="ctr"/>
            <a:r>
              <a:rPr lang="en-US" sz="3200" b="1" dirty="0">
                <a:solidFill>
                  <a:srgbClr val="800000"/>
                </a:solidFill>
              </a:rPr>
              <a:t>What happens to the dossier?</a:t>
            </a:r>
          </a:p>
        </p:txBody>
      </p:sp>
      <p:sp>
        <p:nvSpPr>
          <p:cNvPr id="4" name="Rectangle 3"/>
          <p:cNvSpPr/>
          <p:nvPr/>
        </p:nvSpPr>
        <p:spPr>
          <a:xfrm>
            <a:off x="494190" y="1481650"/>
            <a:ext cx="8085366" cy="33733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682526" y="1591312"/>
            <a:ext cx="8134654" cy="3139321"/>
          </a:xfrm>
          <a:prstGeom prst="rect">
            <a:avLst/>
          </a:prstGeom>
        </p:spPr>
        <p:txBody>
          <a:bodyPr wrap="square">
            <a:spAutoFit/>
          </a:bodyPr>
          <a:lstStyle/>
          <a:p>
            <a:r>
              <a:rPr lang="en-US" dirty="0"/>
              <a:t>Candidate	  		Assembles preliminary materials</a:t>
            </a:r>
          </a:p>
          <a:p>
            <a:endParaRPr lang="en-US" dirty="0"/>
          </a:p>
          <a:p>
            <a:r>
              <a:rPr lang="en-US" dirty="0"/>
              <a:t>APT Coord	  		Prepares dossier, submits contact emails to Faculty Affairs</a:t>
            </a:r>
          </a:p>
          <a:p>
            <a:endParaRPr lang="en-US" dirty="0"/>
          </a:p>
          <a:p>
            <a:r>
              <a:rPr lang="en-US" dirty="0"/>
              <a:t>Faculty Affairs	  		Requests survey from contacts</a:t>
            </a:r>
          </a:p>
          <a:p>
            <a:r>
              <a:rPr lang="en-US" dirty="0"/>
              <a:t>	</a:t>
            </a:r>
          </a:p>
          <a:p>
            <a:r>
              <a:rPr lang="en-US" dirty="0"/>
              <a:t>Dept	 &amp; Chair			Reviews dossier, makes recommendation to Dean</a:t>
            </a:r>
          </a:p>
          <a:p>
            <a:endParaRPr lang="en-US" dirty="0"/>
          </a:p>
          <a:p>
            <a:r>
              <a:rPr lang="en-US" dirty="0"/>
              <a:t>CAPC				Reviews dossier, makes recommendation to Dean</a:t>
            </a:r>
          </a:p>
          <a:p>
            <a:r>
              <a:rPr lang="en-US" dirty="0"/>
              <a:t>			</a:t>
            </a:r>
          </a:p>
          <a:p>
            <a:r>
              <a:rPr lang="en-US" dirty="0"/>
              <a:t>Dean				Reviews dossier, makes decision</a:t>
            </a:r>
          </a:p>
        </p:txBody>
      </p:sp>
    </p:spTree>
    <p:extLst>
      <p:ext uri="{BB962C8B-B14F-4D97-AF65-F5344CB8AC3E}">
        <p14:creationId xmlns:p14="http://schemas.microsoft.com/office/powerpoint/2010/main" val="2601048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1334"/>
            <a:ext cx="9143999" cy="584776"/>
          </a:xfrm>
          <a:prstGeom prst="rect">
            <a:avLst/>
          </a:prstGeom>
        </p:spPr>
        <p:txBody>
          <a:bodyPr wrap="square">
            <a:spAutoFit/>
          </a:bodyPr>
          <a:lstStyle/>
          <a:p>
            <a:pPr algn="ctr"/>
            <a:r>
              <a:rPr lang="en-US" sz="3200" b="1" dirty="0">
                <a:solidFill>
                  <a:srgbClr val="800000"/>
                </a:solidFill>
              </a:rPr>
              <a:t>DOSSIER CHECKLISTS</a:t>
            </a:r>
          </a:p>
        </p:txBody>
      </p:sp>
      <p:pic>
        <p:nvPicPr>
          <p:cNvPr id="5" name="Picture 4" descr="T-Dossier Checklist Al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4443" y="974822"/>
            <a:ext cx="3392975" cy="5793850"/>
          </a:xfrm>
          <a:prstGeom prst="rect">
            <a:avLst/>
          </a:prstGeom>
        </p:spPr>
      </p:pic>
      <p:pic>
        <p:nvPicPr>
          <p:cNvPr id="6" name="Picture 5" descr="NTT-Checklis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82930" y="974822"/>
            <a:ext cx="4417666" cy="5793849"/>
          </a:xfrm>
          <a:prstGeom prst="rect">
            <a:avLst/>
          </a:prstGeom>
        </p:spPr>
      </p:pic>
      <p:sp>
        <p:nvSpPr>
          <p:cNvPr id="7" name="Rectangle 6"/>
          <p:cNvSpPr/>
          <p:nvPr/>
        </p:nvSpPr>
        <p:spPr>
          <a:xfrm>
            <a:off x="0" y="376443"/>
            <a:ext cx="9143998" cy="461665"/>
          </a:xfrm>
          <a:prstGeom prst="rect">
            <a:avLst/>
          </a:prstGeom>
        </p:spPr>
        <p:txBody>
          <a:bodyPr wrap="square">
            <a:spAutoFit/>
          </a:bodyPr>
          <a:lstStyle/>
          <a:p>
            <a:r>
              <a:rPr lang="en-US" sz="2400" b="1" dirty="0">
                <a:solidFill>
                  <a:srgbClr val="800000"/>
                </a:solidFill>
              </a:rPr>
              <a:t>       tenure-track/clinical scholar                    clinical/research track</a:t>
            </a:r>
            <a:endParaRPr lang="en-US" sz="2400" b="1" dirty="0"/>
          </a:p>
        </p:txBody>
      </p:sp>
    </p:spTree>
    <p:extLst>
      <p:ext uri="{BB962C8B-B14F-4D97-AF65-F5344CB8AC3E}">
        <p14:creationId xmlns:p14="http://schemas.microsoft.com/office/powerpoint/2010/main" val="2953788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1334"/>
            <a:ext cx="9143999" cy="584776"/>
          </a:xfrm>
          <a:prstGeom prst="rect">
            <a:avLst/>
          </a:prstGeom>
        </p:spPr>
        <p:txBody>
          <a:bodyPr wrap="square">
            <a:spAutoFit/>
          </a:bodyPr>
          <a:lstStyle/>
          <a:p>
            <a:pPr algn="ctr"/>
            <a:r>
              <a:rPr lang="en-US" sz="3200" b="1" dirty="0">
                <a:solidFill>
                  <a:srgbClr val="800000"/>
                </a:solidFill>
              </a:rPr>
              <a:t>DOSSIER CHECKLIST: Clinician-educator/Practitioner</a:t>
            </a:r>
          </a:p>
        </p:txBody>
      </p:sp>
      <p:sp>
        <p:nvSpPr>
          <p:cNvPr id="6" name="Rectangle 5"/>
          <p:cNvSpPr/>
          <p:nvPr/>
        </p:nvSpPr>
        <p:spPr>
          <a:xfrm>
            <a:off x="241259" y="503442"/>
            <a:ext cx="4260186" cy="6128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Clin Ed checklist 1.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9522" y="0"/>
            <a:ext cx="5299364" cy="6858000"/>
          </a:xfrm>
          <a:prstGeom prst="rect">
            <a:avLst/>
          </a:prstGeom>
        </p:spPr>
      </p:pic>
      <p:sp>
        <p:nvSpPr>
          <p:cNvPr id="8" name="Rectangle 7"/>
          <p:cNvSpPr/>
          <p:nvPr/>
        </p:nvSpPr>
        <p:spPr>
          <a:xfrm>
            <a:off x="4748597" y="503442"/>
            <a:ext cx="4230511" cy="6128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Clin Ed checklist 2.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90811" y="0"/>
            <a:ext cx="5299364" cy="6858000"/>
          </a:xfrm>
          <a:prstGeom prst="rect">
            <a:avLst/>
          </a:prstGeom>
        </p:spPr>
      </p:pic>
    </p:spTree>
    <p:extLst>
      <p:ext uri="{BB962C8B-B14F-4D97-AF65-F5344CB8AC3E}">
        <p14:creationId xmlns:p14="http://schemas.microsoft.com/office/powerpoint/2010/main" val="306342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06481" y="110983"/>
            <a:ext cx="4507339" cy="24995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320514" y="110983"/>
            <a:ext cx="5258208" cy="2369880"/>
          </a:xfrm>
          <a:prstGeom prst="rect">
            <a:avLst/>
          </a:prstGeom>
        </p:spPr>
        <p:txBody>
          <a:bodyPr wrap="square">
            <a:spAutoFit/>
          </a:bodyPr>
          <a:lstStyle/>
          <a:p>
            <a:r>
              <a:rPr lang="en-US" sz="3600" b="1" dirty="0">
                <a:solidFill>
                  <a:srgbClr val="800000"/>
                </a:solidFill>
              </a:rPr>
              <a:t>Who does What?</a:t>
            </a:r>
          </a:p>
          <a:p>
            <a:r>
              <a:rPr lang="en-US" sz="2800" b="1" dirty="0">
                <a:solidFill>
                  <a:srgbClr val="CCFFCC"/>
                </a:solidFill>
              </a:rPr>
              <a:t>Office of Faculty Affairs</a:t>
            </a:r>
          </a:p>
          <a:p>
            <a:r>
              <a:rPr lang="en-US" sz="2800" b="1" dirty="0">
                <a:solidFill>
                  <a:schemeClr val="accent1">
                    <a:lumMod val="40000"/>
                    <a:lumOff val="60000"/>
                  </a:schemeClr>
                </a:solidFill>
              </a:rPr>
              <a:t>Candidate</a:t>
            </a:r>
          </a:p>
          <a:p>
            <a:r>
              <a:rPr lang="en-US" sz="2800" b="1" dirty="0">
                <a:solidFill>
                  <a:schemeClr val="accent2">
                    <a:lumMod val="40000"/>
                    <a:lumOff val="60000"/>
                  </a:schemeClr>
                </a:solidFill>
              </a:rPr>
              <a:t>Only for tenure-track/</a:t>
            </a:r>
          </a:p>
          <a:p>
            <a:r>
              <a:rPr lang="en-US" sz="2800" b="1" dirty="0">
                <a:solidFill>
                  <a:schemeClr val="accent2">
                    <a:lumMod val="40000"/>
                    <a:lumOff val="60000"/>
                  </a:schemeClr>
                </a:solidFill>
              </a:rPr>
              <a:t>                clinical scholar</a:t>
            </a:r>
            <a:endParaRPr lang="en-US" sz="2800">
              <a:solidFill>
                <a:schemeClr val="accent2">
                  <a:lumMod val="40000"/>
                  <a:lumOff val="60000"/>
                </a:schemeClr>
              </a:solidFill>
            </a:endParaRPr>
          </a:p>
        </p:txBody>
      </p:sp>
      <p:sp>
        <p:nvSpPr>
          <p:cNvPr id="5" name="Rectangle 4"/>
          <p:cNvSpPr/>
          <p:nvPr/>
        </p:nvSpPr>
        <p:spPr>
          <a:xfrm>
            <a:off x="4206481" y="3064150"/>
            <a:ext cx="4507339" cy="9414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800000"/>
              </a:solidFill>
            </a:endParaRPr>
          </a:p>
        </p:txBody>
      </p:sp>
      <p:pic>
        <p:nvPicPr>
          <p:cNvPr id="3" name="Picture 2" descr="T-Dossier Checklist Al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945351" cy="6858000"/>
          </a:xfrm>
          <a:prstGeom prst="rect">
            <a:avLst/>
          </a:prstGeom>
        </p:spPr>
      </p:pic>
      <p:sp>
        <p:nvSpPr>
          <p:cNvPr id="7" name="Oval 6"/>
          <p:cNvSpPr/>
          <p:nvPr/>
        </p:nvSpPr>
        <p:spPr>
          <a:xfrm>
            <a:off x="503748" y="2124386"/>
            <a:ext cx="1436215" cy="28488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4206480" y="3068152"/>
            <a:ext cx="4473357" cy="923330"/>
          </a:xfrm>
          <a:prstGeom prst="rect">
            <a:avLst/>
          </a:prstGeom>
        </p:spPr>
        <p:txBody>
          <a:bodyPr wrap="square">
            <a:spAutoFit/>
          </a:bodyPr>
          <a:lstStyle/>
          <a:p>
            <a:r>
              <a:rPr lang="en-US" dirty="0">
                <a:solidFill>
                  <a:srgbClr val="800000"/>
                </a:solidFill>
              </a:rPr>
              <a:t>Remember to check for joint appointments.</a:t>
            </a:r>
          </a:p>
          <a:p>
            <a:r>
              <a:rPr lang="en-US" dirty="0">
                <a:solidFill>
                  <a:srgbClr val="800000"/>
                </a:solidFill>
              </a:rPr>
              <a:t>(requires a letter or signature from 2</a:t>
            </a:r>
            <a:r>
              <a:rPr lang="en-US" baseline="30000" dirty="0">
                <a:solidFill>
                  <a:srgbClr val="800000"/>
                </a:solidFill>
              </a:rPr>
              <a:t>nd</a:t>
            </a:r>
            <a:r>
              <a:rPr lang="en-US" dirty="0">
                <a:solidFill>
                  <a:srgbClr val="800000"/>
                </a:solidFill>
              </a:rPr>
              <a:t> department)</a:t>
            </a:r>
          </a:p>
        </p:txBody>
      </p:sp>
      <p:cxnSp>
        <p:nvCxnSpPr>
          <p:cNvPr id="11" name="Straight Arrow Connector 10"/>
          <p:cNvCxnSpPr/>
          <p:nvPr/>
        </p:nvCxnSpPr>
        <p:spPr>
          <a:xfrm flipH="1" flipV="1">
            <a:off x="1939963" y="2409271"/>
            <a:ext cx="2266517" cy="82217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1000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461" y="181048"/>
            <a:ext cx="8929109" cy="584776"/>
          </a:xfrm>
          <a:prstGeom prst="rect">
            <a:avLst/>
          </a:prstGeom>
        </p:spPr>
        <p:txBody>
          <a:bodyPr wrap="square">
            <a:spAutoFit/>
          </a:bodyPr>
          <a:lstStyle/>
          <a:p>
            <a:pPr algn="ctr"/>
            <a:r>
              <a:rPr lang="en-US" sz="3200" b="1" dirty="0">
                <a:solidFill>
                  <a:srgbClr val="800000"/>
                </a:solidFill>
              </a:rPr>
              <a:t>Dossier preparation: the candidate’s portion</a:t>
            </a:r>
          </a:p>
        </p:txBody>
      </p:sp>
      <p:pic>
        <p:nvPicPr>
          <p:cNvPr id="3" name="Picture 2" descr="Checklist II-V.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4275" y="765823"/>
            <a:ext cx="7987057" cy="3581165"/>
          </a:xfrm>
          <a:prstGeom prst="rect">
            <a:avLst/>
          </a:prstGeom>
        </p:spPr>
      </p:pic>
      <p:sp>
        <p:nvSpPr>
          <p:cNvPr id="4" name="Rectangle 3"/>
          <p:cNvSpPr/>
          <p:nvPr/>
        </p:nvSpPr>
        <p:spPr>
          <a:xfrm>
            <a:off x="564275" y="4543518"/>
            <a:ext cx="7987057" cy="584776"/>
          </a:xfrm>
          <a:prstGeom prst="rect">
            <a:avLst/>
          </a:prstGeom>
        </p:spPr>
        <p:txBody>
          <a:bodyPr wrap="square">
            <a:spAutoFit/>
          </a:bodyPr>
          <a:lstStyle/>
          <a:p>
            <a:r>
              <a:rPr lang="en-US" sz="3200" b="1" dirty="0">
                <a:solidFill>
                  <a:srgbClr val="800000"/>
                </a:solidFill>
              </a:rPr>
              <a:t>Use forms available on Faculty Affairs website</a:t>
            </a:r>
            <a:endParaRPr lang="en-US" sz="3200" dirty="0"/>
          </a:p>
        </p:txBody>
      </p:sp>
      <p:sp>
        <p:nvSpPr>
          <p:cNvPr id="5" name="TextBox 4">
            <a:extLst>
              <a:ext uri="{FF2B5EF4-FFF2-40B4-BE49-F238E27FC236}">
                <a16:creationId xmlns:a16="http://schemas.microsoft.com/office/drawing/2014/main" id="{266F00B7-F867-2F7E-839D-D8A991A66025}"/>
              </a:ext>
            </a:extLst>
          </p:cNvPr>
          <p:cNvSpPr txBox="1"/>
          <p:nvPr/>
        </p:nvSpPr>
        <p:spPr>
          <a:xfrm>
            <a:off x="4060372" y="6307620"/>
            <a:ext cx="5257800" cy="369332"/>
          </a:xfrm>
          <a:prstGeom prst="rect">
            <a:avLst/>
          </a:prstGeom>
          <a:noFill/>
        </p:spPr>
        <p:txBody>
          <a:bodyPr wrap="square">
            <a:spAutoFit/>
          </a:bodyPr>
          <a:lstStyle/>
          <a:p>
            <a:r>
              <a:rPr lang="en-US" dirty="0"/>
              <a:t>And, yes, we are working on revising the website…</a:t>
            </a:r>
          </a:p>
        </p:txBody>
      </p:sp>
    </p:spTree>
    <p:extLst>
      <p:ext uri="{BB962C8B-B14F-4D97-AF65-F5344CB8AC3E}">
        <p14:creationId xmlns:p14="http://schemas.microsoft.com/office/powerpoint/2010/main" val="2913173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C CV face pa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5400" y="609600"/>
            <a:ext cx="6871511" cy="5699312"/>
          </a:xfrm>
          <a:prstGeom prst="rect">
            <a:avLst/>
          </a:prstGeom>
        </p:spPr>
      </p:pic>
      <p:sp>
        <p:nvSpPr>
          <p:cNvPr id="5" name="Rectangle 4"/>
          <p:cNvSpPr/>
          <p:nvPr/>
        </p:nvSpPr>
        <p:spPr>
          <a:xfrm>
            <a:off x="457200" y="0"/>
            <a:ext cx="8190339" cy="584776"/>
          </a:xfrm>
          <a:prstGeom prst="rect">
            <a:avLst/>
          </a:prstGeom>
        </p:spPr>
        <p:txBody>
          <a:bodyPr wrap="square">
            <a:spAutoFit/>
          </a:bodyPr>
          <a:lstStyle/>
          <a:p>
            <a:pPr algn="ctr"/>
            <a:r>
              <a:rPr lang="en-US" sz="3200" b="1" dirty="0">
                <a:solidFill>
                  <a:srgbClr val="800000"/>
                </a:solidFill>
              </a:rPr>
              <a:t>The USC CV format provides consistency</a:t>
            </a:r>
          </a:p>
        </p:txBody>
      </p:sp>
      <p:sp>
        <p:nvSpPr>
          <p:cNvPr id="7" name="Rectangle 6"/>
          <p:cNvSpPr/>
          <p:nvPr/>
        </p:nvSpPr>
        <p:spPr>
          <a:xfrm>
            <a:off x="1215" y="5735897"/>
            <a:ext cx="8991601" cy="1122103"/>
          </a:xfrm>
          <a:prstGeom prst="rect">
            <a:avLst/>
          </a:prstGeom>
          <a:blipFill rotWithShape="1">
            <a:blip r:embed="rId3"/>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48861" y="5770303"/>
            <a:ext cx="8190339" cy="1077218"/>
          </a:xfrm>
          <a:prstGeom prst="rect">
            <a:avLst/>
          </a:prstGeom>
        </p:spPr>
        <p:txBody>
          <a:bodyPr wrap="square">
            <a:spAutoFit/>
          </a:bodyPr>
          <a:lstStyle/>
          <a:p>
            <a:pPr algn="ctr"/>
            <a:r>
              <a:rPr lang="en-US" sz="3200" b="1" dirty="0">
                <a:solidFill>
                  <a:srgbClr val="800000"/>
                </a:solidFill>
              </a:rPr>
              <a:t>Delete sections that don’t apply</a:t>
            </a:r>
          </a:p>
          <a:p>
            <a:pPr algn="ctr"/>
            <a:r>
              <a:rPr lang="en-US" sz="3200" b="1" dirty="0">
                <a:solidFill>
                  <a:srgbClr val="800000"/>
                </a:solidFill>
              </a:rPr>
              <a:t>Delete subheadings (</a:t>
            </a:r>
            <a:r>
              <a:rPr lang="en-US" sz="3200" b="1" i="1" dirty="0">
                <a:solidFill>
                  <a:srgbClr val="800000"/>
                </a:solidFill>
              </a:rPr>
              <a:t>in italics</a:t>
            </a:r>
            <a:r>
              <a:rPr lang="en-US" sz="3200" b="1" dirty="0">
                <a:solidFill>
                  <a:srgbClr val="800000"/>
                </a:solidFill>
              </a:rPr>
              <a:t>)</a:t>
            </a:r>
          </a:p>
        </p:txBody>
      </p:sp>
    </p:spTree>
    <p:extLst>
      <p:ext uri="{BB962C8B-B14F-4D97-AF65-F5344CB8AC3E}">
        <p14:creationId xmlns:p14="http://schemas.microsoft.com/office/powerpoint/2010/main" val="1553926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15" y="5735897"/>
            <a:ext cx="8991601" cy="1122103"/>
          </a:xfrm>
          <a:prstGeom prst="rect">
            <a:avLst/>
          </a:prstGeom>
          <a:blipFill rotWithShape="1">
            <a:blip r:embed="rId2"/>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48861" y="5770303"/>
            <a:ext cx="8190339" cy="1077218"/>
          </a:xfrm>
          <a:prstGeom prst="rect">
            <a:avLst/>
          </a:prstGeom>
        </p:spPr>
        <p:txBody>
          <a:bodyPr wrap="square">
            <a:spAutoFit/>
          </a:bodyPr>
          <a:lstStyle/>
          <a:p>
            <a:pPr algn="ctr"/>
            <a:r>
              <a:rPr lang="en-US" sz="3200" b="1" dirty="0">
                <a:solidFill>
                  <a:srgbClr val="800000"/>
                </a:solidFill>
              </a:rPr>
              <a:t>The cv should look like the template…</a:t>
            </a:r>
          </a:p>
          <a:p>
            <a:pPr algn="ctr"/>
            <a:r>
              <a:rPr lang="en-US" sz="3200" b="1" dirty="0">
                <a:solidFill>
                  <a:srgbClr val="800000"/>
                </a:solidFill>
              </a:rPr>
              <a:t>(even if you don’t actually use the template)</a:t>
            </a:r>
          </a:p>
        </p:txBody>
      </p:sp>
      <p:pic>
        <p:nvPicPr>
          <p:cNvPr id="2" name="Picture 1" descr="RWood CV page 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7992" y="148060"/>
            <a:ext cx="6105710" cy="5639716"/>
          </a:xfrm>
          <a:prstGeom prst="rect">
            <a:avLst/>
          </a:prstGeom>
        </p:spPr>
      </p:pic>
      <p:sp>
        <p:nvSpPr>
          <p:cNvPr id="3" name="Rectangle 2"/>
          <p:cNvSpPr/>
          <p:nvPr/>
        </p:nvSpPr>
        <p:spPr>
          <a:xfrm>
            <a:off x="1607992" y="0"/>
            <a:ext cx="45719" cy="5883695"/>
          </a:xfrm>
          <a:prstGeom prst="rect">
            <a:avLst/>
          </a:prstGeom>
          <a:blipFill rotWithShape="1">
            <a:blip r:embed="rId2"/>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5539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C CV Pub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000" y="1084339"/>
            <a:ext cx="6940909" cy="5770481"/>
          </a:xfrm>
          <a:prstGeom prst="rect">
            <a:avLst/>
          </a:prstGeom>
        </p:spPr>
      </p:pic>
      <p:sp>
        <p:nvSpPr>
          <p:cNvPr id="3" name="Rectangle 2"/>
          <p:cNvSpPr/>
          <p:nvPr/>
        </p:nvSpPr>
        <p:spPr>
          <a:xfrm>
            <a:off x="457200" y="66746"/>
            <a:ext cx="8190339" cy="1077218"/>
          </a:xfrm>
          <a:prstGeom prst="rect">
            <a:avLst/>
          </a:prstGeom>
        </p:spPr>
        <p:txBody>
          <a:bodyPr wrap="square">
            <a:spAutoFit/>
          </a:bodyPr>
          <a:lstStyle/>
          <a:p>
            <a:pPr algn="ctr"/>
            <a:r>
              <a:rPr lang="en-US" sz="3200" b="1" dirty="0">
                <a:solidFill>
                  <a:srgbClr val="800000"/>
                </a:solidFill>
              </a:rPr>
              <a:t>Journal article  vs.  Case report  vs.  Review?</a:t>
            </a:r>
          </a:p>
          <a:p>
            <a:pPr algn="ctr"/>
            <a:r>
              <a:rPr lang="en-US" sz="3200" b="1" dirty="0">
                <a:solidFill>
                  <a:srgbClr val="800000"/>
                </a:solidFill>
              </a:rPr>
              <a:t>Verify on PubMed</a:t>
            </a:r>
          </a:p>
        </p:txBody>
      </p:sp>
      <p:sp>
        <p:nvSpPr>
          <p:cNvPr id="4" name="Rectangle 3"/>
          <p:cNvSpPr/>
          <p:nvPr/>
        </p:nvSpPr>
        <p:spPr>
          <a:xfrm>
            <a:off x="1492394" y="1491312"/>
            <a:ext cx="6373708" cy="174763"/>
          </a:xfrm>
          <a:prstGeom prst="rect">
            <a:avLst/>
          </a:prstGeom>
          <a:solidFill>
            <a:srgbClr val="FFFF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492394" y="3723395"/>
            <a:ext cx="6373708" cy="174763"/>
          </a:xfrm>
          <a:prstGeom prst="rect">
            <a:avLst/>
          </a:prstGeom>
          <a:solidFill>
            <a:srgbClr val="FFFF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492394" y="4608861"/>
            <a:ext cx="6373708" cy="174763"/>
          </a:xfrm>
          <a:prstGeom prst="rect">
            <a:avLst/>
          </a:prstGeom>
          <a:solidFill>
            <a:srgbClr val="FFFF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492394" y="2663164"/>
            <a:ext cx="6373708" cy="174763"/>
          </a:xfrm>
          <a:prstGeom prst="rect">
            <a:avLst/>
          </a:prstGeom>
          <a:solidFill>
            <a:srgbClr val="FFFF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0234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286" y="181048"/>
            <a:ext cx="8436428" cy="4524315"/>
          </a:xfrm>
          <a:prstGeom prst="rect">
            <a:avLst/>
          </a:prstGeom>
        </p:spPr>
        <p:txBody>
          <a:bodyPr wrap="square">
            <a:spAutoFit/>
          </a:bodyPr>
          <a:lstStyle/>
          <a:p>
            <a:pPr algn="ctr"/>
            <a:r>
              <a:rPr lang="en-US" sz="3200" b="1" dirty="0">
                <a:solidFill>
                  <a:srgbClr val="800000"/>
                </a:solidFill>
              </a:rPr>
              <a:t>Meet the APT team</a:t>
            </a:r>
          </a:p>
          <a:p>
            <a:r>
              <a:rPr lang="en-US" sz="3200" b="1" dirty="0">
                <a:solidFill>
                  <a:srgbClr val="800000"/>
                </a:solidFill>
              </a:rPr>
              <a:t>Ruth Wood: </a:t>
            </a:r>
            <a:r>
              <a:rPr lang="en-US" sz="3200" b="1" dirty="0">
                <a:solidFill>
                  <a:srgbClr val="800000"/>
                </a:solidFill>
                <a:hlinkClick r:id="rId2"/>
              </a:rPr>
              <a:t>riw@usc.edu</a:t>
            </a:r>
            <a:endParaRPr lang="en-US" sz="3200" b="1" dirty="0">
              <a:solidFill>
                <a:srgbClr val="800000"/>
              </a:solidFill>
            </a:endParaRPr>
          </a:p>
          <a:p>
            <a:r>
              <a:rPr lang="en-US" sz="3200" b="1" dirty="0">
                <a:solidFill>
                  <a:srgbClr val="800000"/>
                </a:solidFill>
              </a:rPr>
              <a:t>Natalie Aguiar: </a:t>
            </a:r>
            <a:r>
              <a:rPr lang="en-US" sz="3200" b="1" dirty="0" err="1">
                <a:solidFill>
                  <a:srgbClr val="800000"/>
                </a:solidFill>
              </a:rPr>
              <a:t>Natalie.Aguiar@med.usc.edu</a:t>
            </a:r>
            <a:endParaRPr lang="en-US" sz="3200" b="1" dirty="0">
              <a:solidFill>
                <a:srgbClr val="800000"/>
              </a:solidFill>
            </a:endParaRPr>
          </a:p>
          <a:p>
            <a:r>
              <a:rPr lang="en-US" sz="3200" b="1" dirty="0">
                <a:solidFill>
                  <a:srgbClr val="800000"/>
                </a:solidFill>
              </a:rPr>
              <a:t>Jen Nelson: </a:t>
            </a:r>
            <a:r>
              <a:rPr lang="en-US" sz="3200" b="1" dirty="0" err="1">
                <a:solidFill>
                  <a:srgbClr val="800000"/>
                </a:solidFill>
              </a:rPr>
              <a:t>Jen.Nelson@med.usc.edu</a:t>
            </a:r>
            <a:r>
              <a:rPr lang="en-US" sz="3200" b="1" dirty="0">
                <a:solidFill>
                  <a:srgbClr val="800000"/>
                </a:solidFill>
              </a:rPr>
              <a:t> </a:t>
            </a:r>
          </a:p>
          <a:p>
            <a:endParaRPr lang="en-US" sz="3200" b="1" dirty="0">
              <a:solidFill>
                <a:srgbClr val="800000"/>
              </a:solidFill>
            </a:endParaRPr>
          </a:p>
          <a:p>
            <a:r>
              <a:rPr lang="en-US" sz="3200" b="1" dirty="0">
                <a:solidFill>
                  <a:srgbClr val="800000"/>
                </a:solidFill>
              </a:rPr>
              <a:t>Forms are available at</a:t>
            </a:r>
          </a:p>
          <a:p>
            <a:r>
              <a:rPr lang="en-US" sz="3200" b="1" dirty="0">
                <a:solidFill>
                  <a:srgbClr val="800000"/>
                </a:solidFill>
              </a:rPr>
              <a:t>https://keck2.usc.edu/faculty-affairs/administrative-procedures/forms-and-templates/</a:t>
            </a:r>
          </a:p>
        </p:txBody>
      </p:sp>
      <p:sp>
        <p:nvSpPr>
          <p:cNvPr id="4" name="TextBox 3">
            <a:extLst>
              <a:ext uri="{FF2B5EF4-FFF2-40B4-BE49-F238E27FC236}">
                <a16:creationId xmlns:a16="http://schemas.microsoft.com/office/drawing/2014/main" id="{D5EC6782-3C9B-C6D5-4795-7C6DD3C2EC31}"/>
              </a:ext>
            </a:extLst>
          </p:cNvPr>
          <p:cNvSpPr txBox="1"/>
          <p:nvPr/>
        </p:nvSpPr>
        <p:spPr>
          <a:xfrm>
            <a:off x="4060372" y="6307620"/>
            <a:ext cx="5257800" cy="369332"/>
          </a:xfrm>
          <a:prstGeom prst="rect">
            <a:avLst/>
          </a:prstGeom>
          <a:noFill/>
        </p:spPr>
        <p:txBody>
          <a:bodyPr wrap="square">
            <a:spAutoFit/>
          </a:bodyPr>
          <a:lstStyle/>
          <a:p>
            <a:r>
              <a:rPr lang="en-US" dirty="0"/>
              <a:t>And, yes, we are working on revising the website…</a:t>
            </a:r>
          </a:p>
        </p:txBody>
      </p:sp>
    </p:spTree>
    <p:extLst>
      <p:ext uri="{BB962C8B-B14F-4D97-AF65-F5344CB8AC3E}">
        <p14:creationId xmlns:p14="http://schemas.microsoft.com/office/powerpoint/2010/main" val="3215300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C CV Pub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000" y="1084339"/>
            <a:ext cx="6940909" cy="5770481"/>
          </a:xfrm>
          <a:prstGeom prst="rect">
            <a:avLst/>
          </a:prstGeom>
        </p:spPr>
      </p:pic>
      <p:sp>
        <p:nvSpPr>
          <p:cNvPr id="3" name="Rectangle 2"/>
          <p:cNvSpPr/>
          <p:nvPr/>
        </p:nvSpPr>
        <p:spPr>
          <a:xfrm>
            <a:off x="457200" y="66746"/>
            <a:ext cx="8190339" cy="584776"/>
          </a:xfrm>
          <a:prstGeom prst="rect">
            <a:avLst/>
          </a:prstGeom>
        </p:spPr>
        <p:txBody>
          <a:bodyPr wrap="square">
            <a:spAutoFit/>
          </a:bodyPr>
          <a:lstStyle/>
          <a:p>
            <a:pPr algn="ctr"/>
            <a:r>
              <a:rPr lang="en-US" sz="3200" b="1" dirty="0">
                <a:solidFill>
                  <a:srgbClr val="800000"/>
                </a:solidFill>
              </a:rPr>
              <a:t>Narrative?  Trainees*?</a:t>
            </a:r>
          </a:p>
        </p:txBody>
      </p:sp>
      <p:sp>
        <p:nvSpPr>
          <p:cNvPr id="4" name="Rectangle 3"/>
          <p:cNvSpPr/>
          <p:nvPr/>
        </p:nvSpPr>
        <p:spPr>
          <a:xfrm>
            <a:off x="1492394" y="1800063"/>
            <a:ext cx="6373708" cy="174763"/>
          </a:xfrm>
          <a:prstGeom prst="rect">
            <a:avLst/>
          </a:prstGeom>
          <a:solidFill>
            <a:srgbClr val="FFFF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601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9664" y="89858"/>
            <a:ext cx="4951740" cy="1077218"/>
          </a:xfrm>
          <a:prstGeom prst="rect">
            <a:avLst/>
          </a:prstGeom>
          <a:noFill/>
        </p:spPr>
        <p:txBody>
          <a:bodyPr wrap="none" rtlCol="0">
            <a:spAutoFit/>
          </a:bodyPr>
          <a:lstStyle/>
          <a:p>
            <a:pPr algn="ctr"/>
            <a:r>
              <a:rPr lang="en-US" sz="3200" b="1" dirty="0">
                <a:solidFill>
                  <a:srgbClr val="800000"/>
                </a:solidFill>
              </a:rPr>
              <a:t>THE PERSONAL STATEMENT </a:t>
            </a:r>
          </a:p>
          <a:p>
            <a:pPr algn="ctr"/>
            <a:r>
              <a:rPr lang="en-US" sz="3200" b="1" dirty="0">
                <a:solidFill>
                  <a:srgbClr val="800000"/>
                </a:solidFill>
              </a:rPr>
              <a:t>EXPLAINS YOUR CAREER</a:t>
            </a:r>
          </a:p>
        </p:txBody>
      </p:sp>
      <p:sp>
        <p:nvSpPr>
          <p:cNvPr id="3" name="TextBox 2"/>
          <p:cNvSpPr txBox="1"/>
          <p:nvPr/>
        </p:nvSpPr>
        <p:spPr>
          <a:xfrm>
            <a:off x="457200" y="1167076"/>
            <a:ext cx="8326719" cy="2062103"/>
          </a:xfrm>
          <a:prstGeom prst="rect">
            <a:avLst/>
          </a:prstGeom>
          <a:noFill/>
        </p:spPr>
        <p:txBody>
          <a:bodyPr wrap="none" rtlCol="0">
            <a:spAutoFit/>
          </a:bodyPr>
          <a:lstStyle/>
          <a:p>
            <a:r>
              <a:rPr lang="en-US" sz="3200" b="1" dirty="0">
                <a:solidFill>
                  <a:srgbClr val="800000"/>
                </a:solidFill>
              </a:rPr>
              <a:t>• Identifies the ‘big’ question/unmet need.</a:t>
            </a:r>
          </a:p>
          <a:p>
            <a:r>
              <a:rPr lang="en-US" sz="3200" b="1" dirty="0">
                <a:solidFill>
                  <a:srgbClr val="800000"/>
                </a:solidFill>
              </a:rPr>
              <a:t>• Articulates a theme to your accomplishments.</a:t>
            </a:r>
          </a:p>
          <a:p>
            <a:r>
              <a:rPr lang="en-US" sz="3200" b="1" dirty="0">
                <a:solidFill>
                  <a:srgbClr val="800000"/>
                </a:solidFill>
              </a:rPr>
              <a:t>• Highlights your contributions to the field.</a:t>
            </a:r>
          </a:p>
          <a:p>
            <a:r>
              <a:rPr lang="en-US" sz="3200" b="1" dirty="0">
                <a:solidFill>
                  <a:srgbClr val="800000"/>
                </a:solidFill>
              </a:rPr>
              <a:t>• Explains any gaps or questions in your cv.</a:t>
            </a:r>
          </a:p>
        </p:txBody>
      </p:sp>
      <p:pic>
        <p:nvPicPr>
          <p:cNvPr id="4" name="Picture 3" descr="PS Pile of photo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3962398"/>
            <a:ext cx="4141142" cy="2705101"/>
          </a:xfrm>
          <a:prstGeom prst="rect">
            <a:avLst/>
          </a:prstGeom>
        </p:spPr>
      </p:pic>
      <p:pic>
        <p:nvPicPr>
          <p:cNvPr id="5" name="Picture 4" descr="PS photo album.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9600" y="3962399"/>
            <a:ext cx="4563458" cy="2738075"/>
          </a:xfrm>
          <a:prstGeom prst="rect">
            <a:avLst/>
          </a:prstGeom>
        </p:spPr>
      </p:pic>
      <p:sp>
        <p:nvSpPr>
          <p:cNvPr id="6" name="Rectangle 5"/>
          <p:cNvSpPr/>
          <p:nvPr/>
        </p:nvSpPr>
        <p:spPr>
          <a:xfrm>
            <a:off x="152400" y="3500734"/>
            <a:ext cx="8830658" cy="461665"/>
          </a:xfrm>
          <a:prstGeom prst="rect">
            <a:avLst/>
          </a:prstGeom>
        </p:spPr>
        <p:txBody>
          <a:bodyPr wrap="square">
            <a:spAutoFit/>
          </a:bodyPr>
          <a:lstStyle/>
          <a:p>
            <a:r>
              <a:rPr lang="en-US" sz="2400" b="1" i="1" dirty="0">
                <a:solidFill>
                  <a:srgbClr val="800000"/>
                </a:solidFill>
              </a:rPr>
              <a:t>from this								              			              to this</a:t>
            </a:r>
          </a:p>
        </p:txBody>
      </p:sp>
    </p:spTree>
    <p:extLst>
      <p:ext uri="{BB962C8B-B14F-4D97-AF65-F5344CB8AC3E}">
        <p14:creationId xmlns:p14="http://schemas.microsoft.com/office/powerpoint/2010/main" val="692390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461" y="74218"/>
            <a:ext cx="8929109" cy="584776"/>
          </a:xfrm>
          <a:prstGeom prst="rect">
            <a:avLst/>
          </a:prstGeom>
        </p:spPr>
        <p:txBody>
          <a:bodyPr wrap="square">
            <a:spAutoFit/>
          </a:bodyPr>
          <a:lstStyle/>
          <a:p>
            <a:pPr algn="ctr"/>
            <a:r>
              <a:rPr lang="en-US" sz="3200" b="1" dirty="0">
                <a:solidFill>
                  <a:srgbClr val="800000"/>
                </a:solidFill>
              </a:rPr>
              <a:t>Who reads the personal statement?</a:t>
            </a:r>
          </a:p>
        </p:txBody>
      </p:sp>
      <p:sp>
        <p:nvSpPr>
          <p:cNvPr id="5" name="TextBox 4"/>
          <p:cNvSpPr txBox="1"/>
          <p:nvPr/>
        </p:nvSpPr>
        <p:spPr>
          <a:xfrm>
            <a:off x="467895" y="762000"/>
            <a:ext cx="8158604" cy="3539430"/>
          </a:xfrm>
          <a:prstGeom prst="rect">
            <a:avLst/>
          </a:prstGeom>
          <a:noFill/>
        </p:spPr>
        <p:txBody>
          <a:bodyPr wrap="none" rtlCol="0">
            <a:spAutoFit/>
          </a:bodyPr>
          <a:lstStyle/>
          <a:p>
            <a:r>
              <a:rPr lang="en-US" sz="3200" b="1" dirty="0">
                <a:solidFill>
                  <a:srgbClr val="800000"/>
                </a:solidFill>
              </a:rPr>
              <a:t>• External reviewers. A well-written statement</a:t>
            </a:r>
          </a:p>
          <a:p>
            <a:r>
              <a:rPr lang="en-US" sz="3200" b="1" dirty="0">
                <a:solidFill>
                  <a:srgbClr val="800000"/>
                </a:solidFill>
              </a:rPr>
              <a:t>    helps them write a strong letter.</a:t>
            </a:r>
          </a:p>
          <a:p>
            <a:r>
              <a:rPr lang="en-US" sz="3200" b="1" dirty="0">
                <a:solidFill>
                  <a:srgbClr val="800000"/>
                </a:solidFill>
              </a:rPr>
              <a:t>• Review committees for the department and</a:t>
            </a:r>
          </a:p>
          <a:p>
            <a:r>
              <a:rPr lang="en-US" sz="3200" b="1" dirty="0">
                <a:solidFill>
                  <a:srgbClr val="800000"/>
                </a:solidFill>
              </a:rPr>
              <a:t>    the Keck School.  A well-written statement</a:t>
            </a:r>
          </a:p>
          <a:p>
            <a:r>
              <a:rPr lang="en-US" sz="3200" b="1" dirty="0">
                <a:solidFill>
                  <a:srgbClr val="800000"/>
                </a:solidFill>
              </a:rPr>
              <a:t>    explains what you do to a broad audience.</a:t>
            </a:r>
          </a:p>
          <a:p>
            <a:r>
              <a:rPr lang="en-US" sz="3200" b="1" dirty="0">
                <a:solidFill>
                  <a:srgbClr val="800000"/>
                </a:solidFill>
              </a:rPr>
              <a:t>• UCAPT &amp; Provost (for tenure-track &amp; clinical </a:t>
            </a:r>
          </a:p>
          <a:p>
            <a:r>
              <a:rPr lang="en-US" sz="3200" b="1" dirty="0">
                <a:solidFill>
                  <a:srgbClr val="800000"/>
                </a:solidFill>
              </a:rPr>
              <a:t>    scholars).  See above.</a:t>
            </a:r>
          </a:p>
        </p:txBody>
      </p:sp>
      <p:pic>
        <p:nvPicPr>
          <p:cNvPr id="6" name="Picture 5" descr="Scientis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28248" y="4419600"/>
            <a:ext cx="2481564" cy="2321228"/>
          </a:xfrm>
          <a:prstGeom prst="rect">
            <a:avLst/>
          </a:prstGeom>
        </p:spPr>
      </p:pic>
      <p:pic>
        <p:nvPicPr>
          <p:cNvPr id="7" name="Picture 6" descr="Docto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460" y="4419600"/>
            <a:ext cx="2313669" cy="2329249"/>
          </a:xfrm>
          <a:prstGeom prst="rect">
            <a:avLst/>
          </a:prstGeom>
        </p:spPr>
      </p:pic>
    </p:spTree>
    <p:extLst>
      <p:ext uri="{BB962C8B-B14F-4D97-AF65-F5344CB8AC3E}">
        <p14:creationId xmlns:p14="http://schemas.microsoft.com/office/powerpoint/2010/main" val="1042046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486400"/>
            <a:ext cx="7704754" cy="584776"/>
          </a:xfrm>
          <a:prstGeom prst="rect">
            <a:avLst/>
          </a:prstGeom>
          <a:noFill/>
        </p:spPr>
        <p:txBody>
          <a:bodyPr wrap="none" rtlCol="0">
            <a:spAutoFit/>
          </a:bodyPr>
          <a:lstStyle/>
          <a:p>
            <a:r>
              <a:rPr lang="en-US" sz="3200" b="1" dirty="0">
                <a:solidFill>
                  <a:srgbClr val="800000"/>
                </a:solidFill>
              </a:rPr>
              <a:t>Chances are, reviewers have already read it.</a:t>
            </a:r>
          </a:p>
        </p:txBody>
      </p:sp>
      <p:pic>
        <p:nvPicPr>
          <p:cNvPr id="4" name="Picture 3" descr="PS Helen dossi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375" y="2903850"/>
            <a:ext cx="8839200" cy="2582550"/>
          </a:xfrm>
          <a:prstGeom prst="rect">
            <a:avLst/>
          </a:prstGeom>
        </p:spPr>
      </p:pic>
      <p:sp>
        <p:nvSpPr>
          <p:cNvPr id="5" name="TextBox 4"/>
          <p:cNvSpPr txBox="1"/>
          <p:nvPr/>
        </p:nvSpPr>
        <p:spPr>
          <a:xfrm>
            <a:off x="2209800" y="1998772"/>
            <a:ext cx="4849605" cy="584776"/>
          </a:xfrm>
          <a:prstGeom prst="rect">
            <a:avLst/>
          </a:prstGeom>
          <a:noFill/>
        </p:spPr>
        <p:txBody>
          <a:bodyPr wrap="none" rtlCol="0">
            <a:spAutoFit/>
          </a:bodyPr>
          <a:lstStyle/>
          <a:p>
            <a:r>
              <a:rPr lang="en-US" sz="3200" b="1" dirty="0">
                <a:solidFill>
                  <a:srgbClr val="800000"/>
                </a:solidFill>
              </a:rPr>
              <a:t>1. DON’T REPEAT YOUR CV.</a:t>
            </a:r>
          </a:p>
        </p:txBody>
      </p:sp>
      <p:pic>
        <p:nvPicPr>
          <p:cNvPr id="6" name="Picture 5" descr="PS Dos &amp; Dont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05400" y="152400"/>
            <a:ext cx="3739148" cy="1694145"/>
          </a:xfrm>
          <a:prstGeom prst="rect">
            <a:avLst/>
          </a:prstGeom>
        </p:spPr>
      </p:pic>
      <p:sp>
        <p:nvSpPr>
          <p:cNvPr id="7" name="TextBox 6"/>
          <p:cNvSpPr txBox="1"/>
          <p:nvPr/>
        </p:nvSpPr>
        <p:spPr>
          <a:xfrm>
            <a:off x="304800" y="187217"/>
            <a:ext cx="3608417" cy="1077218"/>
          </a:xfrm>
          <a:prstGeom prst="rect">
            <a:avLst/>
          </a:prstGeom>
          <a:noFill/>
        </p:spPr>
        <p:txBody>
          <a:bodyPr wrap="none" rtlCol="0">
            <a:spAutoFit/>
          </a:bodyPr>
          <a:lstStyle/>
          <a:p>
            <a:r>
              <a:rPr lang="en-US" sz="3200" b="1" i="1" dirty="0">
                <a:solidFill>
                  <a:srgbClr val="800000"/>
                </a:solidFill>
              </a:rPr>
              <a:t>Personal statement</a:t>
            </a:r>
          </a:p>
          <a:p>
            <a:r>
              <a:rPr lang="en-US" sz="3200" b="1" i="1" dirty="0">
                <a:solidFill>
                  <a:srgbClr val="800000"/>
                </a:solidFill>
              </a:rPr>
              <a:t>Do’s &amp; Don</a:t>
            </a:r>
            <a:r>
              <a:rPr lang="fr-FR" sz="3200" b="1" i="1" dirty="0">
                <a:solidFill>
                  <a:srgbClr val="800000"/>
                </a:solidFill>
              </a:rPr>
              <a:t>’</a:t>
            </a:r>
            <a:r>
              <a:rPr lang="en-US" sz="3200" b="1" i="1" dirty="0">
                <a:solidFill>
                  <a:srgbClr val="800000"/>
                </a:solidFill>
              </a:rPr>
              <a:t>t’s</a:t>
            </a:r>
          </a:p>
        </p:txBody>
      </p:sp>
    </p:spTree>
    <p:extLst>
      <p:ext uri="{BB962C8B-B14F-4D97-AF65-F5344CB8AC3E}">
        <p14:creationId xmlns:p14="http://schemas.microsoft.com/office/powerpoint/2010/main" val="997194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861370"/>
            <a:ext cx="9190399" cy="2554545"/>
          </a:xfrm>
          <a:prstGeom prst="rect">
            <a:avLst/>
          </a:prstGeom>
          <a:noFill/>
        </p:spPr>
        <p:txBody>
          <a:bodyPr wrap="none" rtlCol="0">
            <a:spAutoFit/>
          </a:bodyPr>
          <a:lstStyle/>
          <a:p>
            <a:r>
              <a:rPr lang="en-US" sz="3200" b="1" dirty="0">
                <a:solidFill>
                  <a:srgbClr val="800000"/>
                </a:solidFill>
              </a:rPr>
              <a:t>• Do write for a broad audience in biological science.</a:t>
            </a:r>
          </a:p>
          <a:p>
            <a:r>
              <a:rPr lang="en-US" sz="3200" b="1" dirty="0">
                <a:solidFill>
                  <a:srgbClr val="800000"/>
                </a:solidFill>
              </a:rPr>
              <a:t>• Don’t write for the specialists in your field.</a:t>
            </a:r>
          </a:p>
          <a:p>
            <a:endParaRPr lang="en-US" sz="3200" b="1" dirty="0">
              <a:solidFill>
                <a:srgbClr val="800000"/>
              </a:solidFill>
            </a:endParaRPr>
          </a:p>
          <a:p>
            <a:r>
              <a:rPr lang="en-US" sz="3200" b="1" dirty="0">
                <a:solidFill>
                  <a:srgbClr val="800000"/>
                </a:solidFill>
              </a:rPr>
              <a:t>       </a:t>
            </a:r>
            <a:r>
              <a:rPr lang="en-US" sz="3200" b="1" i="1" dirty="0">
                <a:solidFill>
                  <a:srgbClr val="800000"/>
                </a:solidFill>
              </a:rPr>
              <a:t> imagine you are explaining your work to a</a:t>
            </a:r>
          </a:p>
          <a:p>
            <a:r>
              <a:rPr lang="en-US" sz="3200" b="1" i="1" dirty="0">
                <a:solidFill>
                  <a:srgbClr val="800000"/>
                </a:solidFill>
              </a:rPr>
              <a:t>             colleague from another department</a:t>
            </a:r>
          </a:p>
        </p:txBody>
      </p:sp>
      <p:pic>
        <p:nvPicPr>
          <p:cNvPr id="5" name="Picture 4" descr="PS Dos &amp; Dont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05400" y="152400"/>
            <a:ext cx="3739148" cy="1694145"/>
          </a:xfrm>
          <a:prstGeom prst="rect">
            <a:avLst/>
          </a:prstGeom>
        </p:spPr>
      </p:pic>
      <p:sp>
        <p:nvSpPr>
          <p:cNvPr id="6" name="TextBox 5"/>
          <p:cNvSpPr txBox="1"/>
          <p:nvPr/>
        </p:nvSpPr>
        <p:spPr>
          <a:xfrm>
            <a:off x="304800" y="187217"/>
            <a:ext cx="3608417" cy="1077218"/>
          </a:xfrm>
          <a:prstGeom prst="rect">
            <a:avLst/>
          </a:prstGeom>
          <a:noFill/>
        </p:spPr>
        <p:txBody>
          <a:bodyPr wrap="none" rtlCol="0">
            <a:spAutoFit/>
          </a:bodyPr>
          <a:lstStyle/>
          <a:p>
            <a:r>
              <a:rPr lang="en-US" sz="3200" b="1" i="1" dirty="0">
                <a:solidFill>
                  <a:srgbClr val="800000"/>
                </a:solidFill>
              </a:rPr>
              <a:t>Personal statement</a:t>
            </a:r>
          </a:p>
          <a:p>
            <a:r>
              <a:rPr lang="en-US" sz="3200" b="1" i="1" dirty="0">
                <a:solidFill>
                  <a:srgbClr val="800000"/>
                </a:solidFill>
              </a:rPr>
              <a:t>Do’s &amp; Don</a:t>
            </a:r>
            <a:r>
              <a:rPr lang="fr-FR" sz="3200" b="1" i="1" dirty="0">
                <a:solidFill>
                  <a:srgbClr val="800000"/>
                </a:solidFill>
              </a:rPr>
              <a:t>’</a:t>
            </a:r>
            <a:r>
              <a:rPr lang="en-US" sz="3200" b="1" i="1" dirty="0">
                <a:solidFill>
                  <a:srgbClr val="800000"/>
                </a:solidFill>
              </a:rPr>
              <a:t>t’s</a:t>
            </a:r>
          </a:p>
        </p:txBody>
      </p:sp>
      <p:sp>
        <p:nvSpPr>
          <p:cNvPr id="7" name="Rectangle 6"/>
          <p:cNvSpPr/>
          <p:nvPr/>
        </p:nvSpPr>
        <p:spPr>
          <a:xfrm>
            <a:off x="2057400" y="2053969"/>
            <a:ext cx="4570883" cy="584776"/>
          </a:xfrm>
          <a:prstGeom prst="rect">
            <a:avLst/>
          </a:prstGeom>
        </p:spPr>
        <p:txBody>
          <a:bodyPr wrap="none">
            <a:spAutoFit/>
          </a:bodyPr>
          <a:lstStyle/>
          <a:p>
            <a:r>
              <a:rPr lang="en-US" sz="3200" b="1" dirty="0">
                <a:solidFill>
                  <a:srgbClr val="800000"/>
                </a:solidFill>
              </a:rPr>
              <a:t>2. CONSIDER THE READER</a:t>
            </a:r>
          </a:p>
        </p:txBody>
      </p:sp>
    </p:spTree>
    <p:extLst>
      <p:ext uri="{BB962C8B-B14F-4D97-AF65-F5344CB8AC3E}">
        <p14:creationId xmlns:p14="http://schemas.microsoft.com/office/powerpoint/2010/main" val="4192544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461" y="181048"/>
            <a:ext cx="8929109" cy="584776"/>
          </a:xfrm>
          <a:prstGeom prst="rect">
            <a:avLst/>
          </a:prstGeom>
        </p:spPr>
        <p:txBody>
          <a:bodyPr wrap="square">
            <a:spAutoFit/>
          </a:bodyPr>
          <a:lstStyle/>
          <a:p>
            <a:pPr algn="ctr"/>
            <a:r>
              <a:rPr lang="en-US" sz="3200" b="1" dirty="0">
                <a:solidFill>
                  <a:srgbClr val="800000"/>
                </a:solidFill>
              </a:rPr>
              <a:t>Dossier preparation: the hard parts</a:t>
            </a:r>
          </a:p>
        </p:txBody>
      </p:sp>
      <p:pic>
        <p:nvPicPr>
          <p:cNvPr id="6" name="Picture 5" descr="Dossier VI.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3203" y="3872406"/>
            <a:ext cx="8446783" cy="2705179"/>
          </a:xfrm>
          <a:prstGeom prst="rect">
            <a:avLst/>
          </a:prstGeom>
        </p:spPr>
      </p:pic>
      <p:pic>
        <p:nvPicPr>
          <p:cNvPr id="7" name="Picture 6" descr="Dossier I-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202" y="1205611"/>
            <a:ext cx="8480903" cy="2101948"/>
          </a:xfrm>
          <a:prstGeom prst="rect">
            <a:avLst/>
          </a:prstGeom>
        </p:spPr>
      </p:pic>
      <p:sp>
        <p:nvSpPr>
          <p:cNvPr id="3" name="Rectangle 2"/>
          <p:cNvSpPr/>
          <p:nvPr/>
        </p:nvSpPr>
        <p:spPr>
          <a:xfrm>
            <a:off x="363203" y="661947"/>
            <a:ext cx="1291740" cy="584776"/>
          </a:xfrm>
          <a:prstGeom prst="rect">
            <a:avLst/>
          </a:prstGeom>
        </p:spPr>
        <p:txBody>
          <a:bodyPr wrap="none">
            <a:spAutoFit/>
          </a:bodyPr>
          <a:lstStyle/>
          <a:p>
            <a:r>
              <a:rPr lang="en-US" sz="3200" b="1" dirty="0">
                <a:solidFill>
                  <a:srgbClr val="800000"/>
                </a:solidFill>
              </a:rPr>
              <a:t>TT/CS:</a:t>
            </a:r>
            <a:endParaRPr lang="en-US" sz="3200" dirty="0"/>
          </a:p>
        </p:txBody>
      </p:sp>
      <p:sp>
        <p:nvSpPr>
          <p:cNvPr id="8" name="Rectangle 7"/>
          <p:cNvSpPr/>
          <p:nvPr/>
        </p:nvSpPr>
        <p:spPr>
          <a:xfrm>
            <a:off x="363203" y="3287630"/>
            <a:ext cx="2981305" cy="584776"/>
          </a:xfrm>
          <a:prstGeom prst="rect">
            <a:avLst/>
          </a:prstGeom>
        </p:spPr>
        <p:txBody>
          <a:bodyPr wrap="none">
            <a:spAutoFit/>
          </a:bodyPr>
          <a:lstStyle/>
          <a:p>
            <a:r>
              <a:rPr lang="en-US" sz="3200" b="1" dirty="0">
                <a:solidFill>
                  <a:srgbClr val="800000"/>
                </a:solidFill>
              </a:rPr>
              <a:t>TT/CS &amp; Clinical: </a:t>
            </a:r>
            <a:endParaRPr lang="en-US" sz="3200" dirty="0"/>
          </a:p>
        </p:txBody>
      </p:sp>
    </p:spTree>
    <p:extLst>
      <p:ext uri="{BB962C8B-B14F-4D97-AF65-F5344CB8AC3E}">
        <p14:creationId xmlns:p14="http://schemas.microsoft.com/office/powerpoint/2010/main" val="2148591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461" y="181048"/>
            <a:ext cx="8929109" cy="584776"/>
          </a:xfrm>
          <a:prstGeom prst="rect">
            <a:avLst/>
          </a:prstGeom>
        </p:spPr>
        <p:txBody>
          <a:bodyPr wrap="square">
            <a:spAutoFit/>
          </a:bodyPr>
          <a:lstStyle/>
          <a:p>
            <a:pPr algn="ctr"/>
            <a:r>
              <a:rPr lang="en-US" sz="3200" b="1" dirty="0">
                <a:solidFill>
                  <a:srgbClr val="800000"/>
                </a:solidFill>
              </a:rPr>
              <a:t>TT/CS: Quantitative Analysis</a:t>
            </a:r>
          </a:p>
        </p:txBody>
      </p:sp>
      <p:pic>
        <p:nvPicPr>
          <p:cNvPr id="6" name="Picture 5" descr="Dossier I-B.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509" y="979487"/>
            <a:ext cx="8620850" cy="2136633"/>
          </a:xfrm>
          <a:prstGeom prst="rect">
            <a:avLst/>
          </a:prstGeom>
        </p:spPr>
      </p:pic>
      <p:sp>
        <p:nvSpPr>
          <p:cNvPr id="4" name="Rectangle 3"/>
          <p:cNvSpPr/>
          <p:nvPr/>
        </p:nvSpPr>
        <p:spPr>
          <a:xfrm>
            <a:off x="510141" y="3302888"/>
            <a:ext cx="8410218" cy="1569660"/>
          </a:xfrm>
          <a:prstGeom prst="rect">
            <a:avLst/>
          </a:prstGeom>
        </p:spPr>
        <p:txBody>
          <a:bodyPr wrap="square">
            <a:spAutoFit/>
          </a:bodyPr>
          <a:lstStyle/>
          <a:p>
            <a:pPr algn="ctr"/>
            <a:r>
              <a:rPr lang="en-US" sz="3200" b="1" dirty="0">
                <a:solidFill>
                  <a:srgbClr val="800000"/>
                </a:solidFill>
              </a:rPr>
              <a:t>No cohort analysis for clinical scholars. </a:t>
            </a:r>
          </a:p>
          <a:p>
            <a:pPr algn="ctr"/>
            <a:r>
              <a:rPr lang="en-US" sz="3200" b="1" dirty="0">
                <a:solidFill>
                  <a:srgbClr val="800000"/>
                </a:solidFill>
              </a:rPr>
              <a:t>Use Web of Science, don’t use Google Scholar.   </a:t>
            </a:r>
          </a:p>
          <a:p>
            <a:pPr algn="ctr"/>
            <a:r>
              <a:rPr lang="en-US" sz="3200" b="1" dirty="0">
                <a:solidFill>
                  <a:srgbClr val="800000"/>
                </a:solidFill>
              </a:rPr>
              <a:t>See details at back of this ppt.</a:t>
            </a:r>
          </a:p>
        </p:txBody>
      </p:sp>
    </p:spTree>
    <p:extLst>
      <p:ext uri="{BB962C8B-B14F-4D97-AF65-F5344CB8AC3E}">
        <p14:creationId xmlns:p14="http://schemas.microsoft.com/office/powerpoint/2010/main" val="3052751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461" y="181048"/>
            <a:ext cx="8929109" cy="584776"/>
          </a:xfrm>
          <a:prstGeom prst="rect">
            <a:avLst/>
          </a:prstGeom>
        </p:spPr>
        <p:txBody>
          <a:bodyPr wrap="square">
            <a:spAutoFit/>
          </a:bodyPr>
          <a:lstStyle/>
          <a:p>
            <a:pPr algn="ctr"/>
            <a:r>
              <a:rPr lang="en-US" sz="3200" b="1" dirty="0">
                <a:solidFill>
                  <a:srgbClr val="800000"/>
                </a:solidFill>
              </a:rPr>
              <a:t>Dossier preparation: Referee Letters</a:t>
            </a:r>
          </a:p>
        </p:txBody>
      </p:sp>
      <p:pic>
        <p:nvPicPr>
          <p:cNvPr id="6" name="Picture 5" descr="Dossier VI.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3203" y="1811222"/>
            <a:ext cx="8446783" cy="2705179"/>
          </a:xfrm>
          <a:prstGeom prst="rect">
            <a:avLst/>
          </a:prstGeom>
        </p:spPr>
      </p:pic>
      <p:sp>
        <p:nvSpPr>
          <p:cNvPr id="3" name="Rectangle 2"/>
          <p:cNvSpPr/>
          <p:nvPr/>
        </p:nvSpPr>
        <p:spPr>
          <a:xfrm>
            <a:off x="363203" y="1226446"/>
            <a:ext cx="2981305" cy="584776"/>
          </a:xfrm>
          <a:prstGeom prst="rect">
            <a:avLst/>
          </a:prstGeom>
        </p:spPr>
        <p:txBody>
          <a:bodyPr wrap="none">
            <a:spAutoFit/>
          </a:bodyPr>
          <a:lstStyle/>
          <a:p>
            <a:r>
              <a:rPr lang="en-US" sz="3200" b="1" dirty="0">
                <a:solidFill>
                  <a:srgbClr val="800000"/>
                </a:solidFill>
              </a:rPr>
              <a:t>TT/CS &amp; Clinical: </a:t>
            </a:r>
            <a:endParaRPr lang="en-US" sz="3200" dirty="0"/>
          </a:p>
        </p:txBody>
      </p:sp>
    </p:spTree>
    <p:extLst>
      <p:ext uri="{BB962C8B-B14F-4D97-AF65-F5344CB8AC3E}">
        <p14:creationId xmlns:p14="http://schemas.microsoft.com/office/powerpoint/2010/main" val="1963718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5461" y="39938"/>
            <a:ext cx="8929109" cy="584776"/>
          </a:xfrm>
          <a:prstGeom prst="rect">
            <a:avLst/>
          </a:prstGeom>
        </p:spPr>
        <p:txBody>
          <a:bodyPr wrap="square">
            <a:spAutoFit/>
          </a:bodyPr>
          <a:lstStyle/>
          <a:p>
            <a:pPr algn="ctr"/>
            <a:r>
              <a:rPr lang="en-US" sz="3200" b="1" dirty="0">
                <a:solidFill>
                  <a:srgbClr val="800000"/>
                </a:solidFill>
              </a:rPr>
              <a:t>TT/CS &amp; Clinical: VI. Referee Letters</a:t>
            </a:r>
          </a:p>
        </p:txBody>
      </p:sp>
      <p:pic>
        <p:nvPicPr>
          <p:cNvPr id="8" name="Picture 7" descr="Referee lett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1350" y="623443"/>
            <a:ext cx="7191198" cy="295967"/>
          </a:xfrm>
          <a:prstGeom prst="rect">
            <a:avLst/>
          </a:prstGeom>
        </p:spPr>
      </p:pic>
      <p:pic>
        <p:nvPicPr>
          <p:cNvPr id="7" name="Picture 6" descr="Invitatio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4341" y="2590762"/>
            <a:ext cx="6060022" cy="4012589"/>
          </a:xfrm>
          <a:prstGeom prst="rect">
            <a:avLst/>
          </a:prstGeom>
        </p:spPr>
      </p:pic>
      <p:sp>
        <p:nvSpPr>
          <p:cNvPr id="9" name="Rectangle 8"/>
          <p:cNvSpPr/>
          <p:nvPr/>
        </p:nvSpPr>
        <p:spPr>
          <a:xfrm>
            <a:off x="338668" y="950547"/>
            <a:ext cx="8170332" cy="1077218"/>
          </a:xfrm>
          <a:prstGeom prst="rect">
            <a:avLst/>
          </a:prstGeom>
        </p:spPr>
        <p:txBody>
          <a:bodyPr wrap="square">
            <a:spAutoFit/>
          </a:bodyPr>
          <a:lstStyle/>
          <a:p>
            <a:pPr algn="ctr"/>
            <a:r>
              <a:rPr lang="en-US" sz="3200" b="1" dirty="0">
                <a:solidFill>
                  <a:srgbClr val="800000"/>
                </a:solidFill>
              </a:rPr>
              <a:t>Use the solicitation letter</a:t>
            </a:r>
          </a:p>
          <a:p>
            <a:pPr algn="ctr"/>
            <a:r>
              <a:rPr lang="en-US" sz="3200" b="1" dirty="0">
                <a:solidFill>
                  <a:srgbClr val="800000"/>
                </a:solidFill>
              </a:rPr>
              <a:t>Include a copy in the dossier</a:t>
            </a:r>
          </a:p>
        </p:txBody>
      </p:sp>
    </p:spTree>
    <p:extLst>
      <p:ext uri="{BB962C8B-B14F-4D97-AF65-F5344CB8AC3E}">
        <p14:creationId xmlns:p14="http://schemas.microsoft.com/office/powerpoint/2010/main" val="1435672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5461" y="181048"/>
            <a:ext cx="8929109" cy="584776"/>
          </a:xfrm>
          <a:prstGeom prst="rect">
            <a:avLst/>
          </a:prstGeom>
        </p:spPr>
        <p:txBody>
          <a:bodyPr wrap="square">
            <a:spAutoFit/>
          </a:bodyPr>
          <a:lstStyle/>
          <a:p>
            <a:pPr algn="ctr"/>
            <a:r>
              <a:rPr lang="en-US" sz="3200" b="1" dirty="0">
                <a:solidFill>
                  <a:srgbClr val="800000"/>
                </a:solidFill>
              </a:rPr>
              <a:t>TT/CS &amp; Clinical: VI. Referee Letters</a:t>
            </a:r>
          </a:p>
        </p:txBody>
      </p:sp>
      <p:pic>
        <p:nvPicPr>
          <p:cNvPr id="10" name="Picture 9" descr="Referee char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8721" y="1801162"/>
            <a:ext cx="7886128" cy="4972047"/>
          </a:xfrm>
          <a:prstGeom prst="rect">
            <a:avLst/>
          </a:prstGeom>
        </p:spPr>
      </p:pic>
      <p:sp>
        <p:nvSpPr>
          <p:cNvPr id="8" name="Rectangle 7"/>
          <p:cNvSpPr/>
          <p:nvPr/>
        </p:nvSpPr>
        <p:spPr>
          <a:xfrm>
            <a:off x="115461" y="5070046"/>
            <a:ext cx="8833858" cy="1703163"/>
          </a:xfrm>
          <a:prstGeom prst="rect">
            <a:avLst/>
          </a:prstGeom>
          <a:blipFill rotWithShape="1">
            <a:blip r:embed="rId3"/>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1" name="Rectangle 10"/>
          <p:cNvSpPr/>
          <p:nvPr/>
        </p:nvSpPr>
        <p:spPr>
          <a:xfrm>
            <a:off x="184048" y="5291667"/>
            <a:ext cx="8649810" cy="14309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10142" y="5381247"/>
            <a:ext cx="8134654" cy="1200329"/>
          </a:xfrm>
          <a:prstGeom prst="rect">
            <a:avLst/>
          </a:prstGeom>
        </p:spPr>
        <p:txBody>
          <a:bodyPr wrap="square">
            <a:spAutoFit/>
          </a:bodyPr>
          <a:lstStyle/>
          <a:p>
            <a:r>
              <a:rPr lang="en-US" dirty="0"/>
              <a:t>	List in order:</a:t>
            </a:r>
          </a:p>
          <a:p>
            <a:r>
              <a:rPr lang="en-US" dirty="0"/>
              <a:t>	Arms-length letters, suggested by chair</a:t>
            </a:r>
          </a:p>
          <a:p>
            <a:r>
              <a:rPr lang="en-US" dirty="0"/>
              <a:t>	Non-arms-length letters, may be suggested by candidate. </a:t>
            </a:r>
          </a:p>
          <a:p>
            <a:r>
              <a:rPr lang="en-US" dirty="0"/>
              <a:t>	Individuals who declined to be referees. Attach correspondence, if any.  </a:t>
            </a:r>
          </a:p>
        </p:txBody>
      </p:sp>
      <p:pic>
        <p:nvPicPr>
          <p:cNvPr id="3" name="Picture 2" descr="Referee chartB.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8720" y="945444"/>
            <a:ext cx="7934595" cy="731746"/>
          </a:xfrm>
          <a:prstGeom prst="rect">
            <a:avLst/>
          </a:prstGeom>
        </p:spPr>
      </p:pic>
    </p:spTree>
    <p:extLst>
      <p:ext uri="{BB962C8B-B14F-4D97-AF65-F5344CB8AC3E}">
        <p14:creationId xmlns:p14="http://schemas.microsoft.com/office/powerpoint/2010/main" val="815124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658994"/>
            <a:ext cx="7957457" cy="6090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October 1	FAPTC Deadline</a:t>
            </a:r>
          </a:p>
          <a:p>
            <a:pPr algn="ctr"/>
            <a:endParaRPr lang="en-US" dirty="0"/>
          </a:p>
          <a:p>
            <a:pPr algn="ctr"/>
            <a:r>
              <a:rPr lang="en-US" dirty="0"/>
              <a:t>September 1	Receive completed dossier at Department</a:t>
            </a:r>
          </a:p>
          <a:p>
            <a:pPr algn="ctr"/>
            <a:r>
              <a:rPr lang="en-US" dirty="0"/>
              <a:t>	</a:t>
            </a:r>
          </a:p>
          <a:p>
            <a:pPr algn="ctr"/>
            <a:r>
              <a:rPr lang="en-US" dirty="0"/>
              <a:t>July 1		Request letters</a:t>
            </a:r>
          </a:p>
          <a:p>
            <a:pPr algn="ctr"/>
            <a:r>
              <a:rPr lang="en-US" dirty="0"/>
              <a:t>			_ arms-length letters for tenure decision</a:t>
            </a:r>
          </a:p>
          <a:p>
            <a:pPr algn="ctr"/>
            <a:r>
              <a:rPr lang="en-US" dirty="0"/>
              <a:t>			_ arms-length letters for promotion to professor</a:t>
            </a:r>
          </a:p>
          <a:p>
            <a:pPr algn="ctr"/>
            <a:r>
              <a:rPr lang="en-US" dirty="0"/>
              <a:t>			  </a:t>
            </a:r>
          </a:p>
          <a:p>
            <a:pPr algn="ctr"/>
            <a:r>
              <a:rPr lang="en-US" dirty="0"/>
              <a:t>June 1	Receive completed candidate portion</a:t>
            </a:r>
          </a:p>
          <a:p>
            <a:pPr algn="ctr"/>
            <a:r>
              <a:rPr lang="en-US" dirty="0"/>
              <a:t>			CV in USC format</a:t>
            </a:r>
          </a:p>
          <a:p>
            <a:pPr algn="ctr"/>
            <a:r>
              <a:rPr lang="en-US" dirty="0"/>
              <a:t>			Personal statement: research, teaching, service</a:t>
            </a:r>
          </a:p>
          <a:p>
            <a:pPr algn="ctr"/>
            <a:r>
              <a:rPr lang="en-US" dirty="0"/>
              <a:t>			Teaching record: </a:t>
            </a:r>
          </a:p>
          <a:p>
            <a:pPr algn="ctr"/>
            <a:r>
              <a:rPr lang="en-US" dirty="0"/>
              <a:t>				list of lectures &amp; classes</a:t>
            </a:r>
          </a:p>
          <a:p>
            <a:pPr algn="ctr"/>
            <a:r>
              <a:rPr lang="en-US" dirty="0"/>
              <a:t>				teaching evaluations</a:t>
            </a:r>
          </a:p>
          <a:p>
            <a:pPr algn="ctr"/>
            <a:r>
              <a:rPr lang="en-US" dirty="0"/>
              <a:t>				list of grad students &amp; post-docs mentored</a:t>
            </a:r>
          </a:p>
          <a:p>
            <a:pPr algn="ctr"/>
            <a:r>
              <a:rPr lang="en-US" dirty="0"/>
              <a:t>			Service record</a:t>
            </a:r>
          </a:p>
        </p:txBody>
      </p:sp>
      <p:sp>
        <p:nvSpPr>
          <p:cNvPr id="6" name="Rectangle 5"/>
          <p:cNvSpPr/>
          <p:nvPr/>
        </p:nvSpPr>
        <p:spPr>
          <a:xfrm>
            <a:off x="115461" y="74218"/>
            <a:ext cx="8929109" cy="584776"/>
          </a:xfrm>
          <a:prstGeom prst="rect">
            <a:avLst/>
          </a:prstGeom>
        </p:spPr>
        <p:txBody>
          <a:bodyPr wrap="square">
            <a:spAutoFit/>
          </a:bodyPr>
          <a:lstStyle/>
          <a:p>
            <a:pPr algn="ctr"/>
            <a:r>
              <a:rPr lang="en-US" sz="3200" b="1" dirty="0">
                <a:solidFill>
                  <a:srgbClr val="800000"/>
                </a:solidFill>
              </a:rPr>
              <a:t>Summary of different tracks</a:t>
            </a:r>
          </a:p>
        </p:txBody>
      </p:sp>
      <p:pic>
        <p:nvPicPr>
          <p:cNvPr id="9" name="Picture 8" descr="A diagram of a research process&#10;&#10;Description automatically generated">
            <a:extLst>
              <a:ext uri="{FF2B5EF4-FFF2-40B4-BE49-F238E27FC236}">
                <a16:creationId xmlns:a16="http://schemas.microsoft.com/office/drawing/2014/main" id="{0632362E-DB67-14C3-B2C9-BEE229B0027E}"/>
              </a:ext>
            </a:extLst>
          </p:cNvPr>
          <p:cNvPicPr>
            <a:picLocks noChangeAspect="1"/>
          </p:cNvPicPr>
          <p:nvPr/>
        </p:nvPicPr>
        <p:blipFill>
          <a:blip r:embed="rId3"/>
          <a:stretch>
            <a:fillRect/>
          </a:stretch>
        </p:blipFill>
        <p:spPr>
          <a:xfrm>
            <a:off x="675640" y="761568"/>
            <a:ext cx="7680960" cy="5971735"/>
          </a:xfrm>
          <a:prstGeom prst="rect">
            <a:avLst/>
          </a:prstGeom>
        </p:spPr>
      </p:pic>
      <p:sp>
        <p:nvSpPr>
          <p:cNvPr id="7" name="Rectangle 6">
            <a:extLst>
              <a:ext uri="{FF2B5EF4-FFF2-40B4-BE49-F238E27FC236}">
                <a16:creationId xmlns:a16="http://schemas.microsoft.com/office/drawing/2014/main" id="{F4EA5C46-58E4-7086-352B-3FCE382F07E2}"/>
              </a:ext>
            </a:extLst>
          </p:cNvPr>
          <p:cNvSpPr/>
          <p:nvPr/>
        </p:nvSpPr>
        <p:spPr>
          <a:xfrm>
            <a:off x="304800" y="3624943"/>
            <a:ext cx="8545286" cy="3233057"/>
          </a:xfrm>
          <a:prstGeom prst="rect">
            <a:avLst/>
          </a:prstGeom>
          <a:blipFill>
            <a:blip r:embed="rId4" cstate="email">
              <a:extLst>
                <a:ext uri="{28A0092B-C50C-407E-A947-70E740481C1C}">
                  <a14:useLocalDpi xmlns:a14="http://schemas.microsoft.com/office/drawing/2010/main"/>
                </a:ext>
              </a:extLst>
            </a:blip>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1847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461" y="25827"/>
            <a:ext cx="8929109" cy="584776"/>
          </a:xfrm>
          <a:prstGeom prst="rect">
            <a:avLst/>
          </a:prstGeom>
        </p:spPr>
        <p:txBody>
          <a:bodyPr wrap="square">
            <a:spAutoFit/>
          </a:bodyPr>
          <a:lstStyle/>
          <a:p>
            <a:pPr algn="ctr"/>
            <a:r>
              <a:rPr lang="en-US" sz="3200" b="1" dirty="0">
                <a:solidFill>
                  <a:srgbClr val="800000"/>
                </a:solidFill>
              </a:rPr>
              <a:t>TT/CS &amp; Clinical: VI. Referee Letters</a:t>
            </a:r>
          </a:p>
        </p:txBody>
      </p:sp>
      <p:sp>
        <p:nvSpPr>
          <p:cNvPr id="4" name="Rectangle 3"/>
          <p:cNvSpPr/>
          <p:nvPr/>
        </p:nvSpPr>
        <p:spPr>
          <a:xfrm>
            <a:off x="299509" y="635673"/>
            <a:ext cx="8649810" cy="36383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646940" y="580710"/>
            <a:ext cx="8134654" cy="3693319"/>
          </a:xfrm>
          <a:prstGeom prst="rect">
            <a:avLst/>
          </a:prstGeom>
        </p:spPr>
        <p:txBody>
          <a:bodyPr wrap="square">
            <a:spAutoFit/>
          </a:bodyPr>
          <a:lstStyle/>
          <a:p>
            <a:r>
              <a:rPr lang="en-US" dirty="0"/>
              <a:t>Letters:</a:t>
            </a:r>
          </a:p>
          <a:p>
            <a:r>
              <a:rPr lang="en-US" dirty="0"/>
              <a:t>	TT/CS: 5 arms-length letters required (solicit 10-12 letters)</a:t>
            </a:r>
          </a:p>
          <a:p>
            <a:r>
              <a:rPr lang="en-US" dirty="0"/>
              <a:t>	     Pro tips: check for joint publications before you send request</a:t>
            </a:r>
          </a:p>
          <a:p>
            <a:r>
              <a:rPr lang="en-US" dirty="0"/>
              <a:t>              		   referee response is better if the email is from the chair</a:t>
            </a:r>
          </a:p>
          <a:p>
            <a:r>
              <a:rPr lang="en-US" dirty="0"/>
              <a:t>	Clinical: 5 letters required. </a:t>
            </a:r>
          </a:p>
          <a:p>
            <a:r>
              <a:rPr lang="en-US" dirty="0"/>
              <a:t>              Number of arms-length letters varies with area of excellence. </a:t>
            </a:r>
          </a:p>
          <a:p>
            <a:endParaRPr lang="en-US" dirty="0"/>
          </a:p>
          <a:p>
            <a:r>
              <a:rPr lang="en-US" dirty="0"/>
              <a:t>What is an arms-length referee?</a:t>
            </a:r>
          </a:p>
          <a:p>
            <a:r>
              <a:rPr lang="en-US" dirty="0"/>
              <a:t>	No joint authorship on publications, unless they are part of a large group:</a:t>
            </a:r>
          </a:p>
          <a:p>
            <a:r>
              <a:rPr lang="en-US" dirty="0"/>
              <a:t>		‘Alzheimer’s Disease Neuroimaging Initiative’</a:t>
            </a:r>
          </a:p>
          <a:p>
            <a:r>
              <a:rPr lang="en-US" dirty="0"/>
              <a:t>	No substantial participation together on grants</a:t>
            </a:r>
          </a:p>
          <a:p>
            <a:r>
              <a:rPr lang="en-US" dirty="0"/>
              <a:t>	No overlap in training or previous appointments</a:t>
            </a:r>
          </a:p>
          <a:p>
            <a:r>
              <a:rPr lang="en-US" dirty="0"/>
              <a:t>	No substantial personal connection</a:t>
            </a:r>
          </a:p>
        </p:txBody>
      </p:sp>
      <p:sp>
        <p:nvSpPr>
          <p:cNvPr id="8" name="Rectangle 7"/>
          <p:cNvSpPr/>
          <p:nvPr/>
        </p:nvSpPr>
        <p:spPr>
          <a:xfrm>
            <a:off x="299509" y="5768343"/>
            <a:ext cx="8649810" cy="9233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46940" y="5792521"/>
            <a:ext cx="8134654" cy="923330"/>
          </a:xfrm>
          <a:prstGeom prst="rect">
            <a:avLst/>
          </a:prstGeom>
        </p:spPr>
        <p:txBody>
          <a:bodyPr wrap="square">
            <a:spAutoFit/>
          </a:bodyPr>
          <a:lstStyle/>
          <a:p>
            <a:r>
              <a:rPr lang="en-US" dirty="0"/>
              <a:t>Don’t suggest potential wording for referees to use in evaluation of candidate.</a:t>
            </a:r>
          </a:p>
          <a:p>
            <a:r>
              <a:rPr lang="en-US" dirty="0"/>
              <a:t>Don’t allow candidate to contact potential referees.</a:t>
            </a:r>
          </a:p>
          <a:p>
            <a:r>
              <a:rPr lang="en-US" dirty="0"/>
              <a:t>Don't delay!  If letters are &gt; 1 year old, you must contact referee again.</a:t>
            </a:r>
          </a:p>
        </p:txBody>
      </p:sp>
      <p:sp>
        <p:nvSpPr>
          <p:cNvPr id="10" name="Rectangle 9"/>
          <p:cNvSpPr/>
          <p:nvPr/>
        </p:nvSpPr>
        <p:spPr>
          <a:xfrm>
            <a:off x="299509" y="4450243"/>
            <a:ext cx="8649810" cy="11563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46940" y="4588584"/>
            <a:ext cx="8134654" cy="923330"/>
          </a:xfrm>
          <a:prstGeom prst="rect">
            <a:avLst/>
          </a:prstGeom>
        </p:spPr>
        <p:txBody>
          <a:bodyPr wrap="square">
            <a:spAutoFit/>
          </a:bodyPr>
          <a:lstStyle/>
          <a:p>
            <a:r>
              <a:rPr lang="en-US" dirty="0"/>
              <a:t>Do contact potential referees by email, not by phone.</a:t>
            </a:r>
          </a:p>
          <a:p>
            <a:r>
              <a:rPr lang="en-US" dirty="0"/>
              <a:t>Do follow up with referee by email (1x only), if no response</a:t>
            </a:r>
          </a:p>
          <a:p>
            <a:r>
              <a:rPr lang="en-US" dirty="0"/>
              <a:t>Do make sure the referee chart accurately reflects referee responses.</a:t>
            </a:r>
          </a:p>
        </p:txBody>
      </p:sp>
    </p:spTree>
    <p:extLst>
      <p:ext uri="{BB962C8B-B14F-4D97-AF65-F5344CB8AC3E}">
        <p14:creationId xmlns:p14="http://schemas.microsoft.com/office/powerpoint/2010/main" val="198203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1334"/>
            <a:ext cx="9143999" cy="584776"/>
          </a:xfrm>
          <a:prstGeom prst="rect">
            <a:avLst/>
          </a:prstGeom>
        </p:spPr>
        <p:txBody>
          <a:bodyPr wrap="square">
            <a:spAutoFit/>
          </a:bodyPr>
          <a:lstStyle/>
          <a:p>
            <a:pPr algn="ctr"/>
            <a:r>
              <a:rPr lang="en-US" sz="3200" b="1" dirty="0">
                <a:solidFill>
                  <a:srgbClr val="800000"/>
                </a:solidFill>
              </a:rPr>
              <a:t>DOSSIER CHECKLIST: Clinician-educator/Practitioner</a:t>
            </a:r>
          </a:p>
        </p:txBody>
      </p:sp>
      <p:sp>
        <p:nvSpPr>
          <p:cNvPr id="6" name="Rectangle 5"/>
          <p:cNvSpPr/>
          <p:nvPr/>
        </p:nvSpPr>
        <p:spPr>
          <a:xfrm>
            <a:off x="241259" y="503442"/>
            <a:ext cx="4260186" cy="6128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Clin Ed checklist 1.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9522" y="0"/>
            <a:ext cx="5299364" cy="6858000"/>
          </a:xfrm>
          <a:prstGeom prst="rect">
            <a:avLst/>
          </a:prstGeom>
        </p:spPr>
      </p:pic>
      <p:sp>
        <p:nvSpPr>
          <p:cNvPr id="8" name="Rectangle 7"/>
          <p:cNvSpPr/>
          <p:nvPr/>
        </p:nvSpPr>
        <p:spPr>
          <a:xfrm>
            <a:off x="4748597" y="503442"/>
            <a:ext cx="4230511" cy="6128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Clin Ed checklist 2.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90811" y="0"/>
            <a:ext cx="5299364" cy="6858000"/>
          </a:xfrm>
          <a:prstGeom prst="rect">
            <a:avLst/>
          </a:prstGeom>
        </p:spPr>
      </p:pic>
    </p:spTree>
    <p:extLst>
      <p:ext uri="{BB962C8B-B14F-4D97-AF65-F5344CB8AC3E}">
        <p14:creationId xmlns:p14="http://schemas.microsoft.com/office/powerpoint/2010/main" val="2151982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5461" y="80941"/>
            <a:ext cx="8929109" cy="1077218"/>
          </a:xfrm>
          <a:prstGeom prst="rect">
            <a:avLst/>
          </a:prstGeom>
        </p:spPr>
        <p:txBody>
          <a:bodyPr wrap="square">
            <a:spAutoFit/>
          </a:bodyPr>
          <a:lstStyle/>
          <a:p>
            <a:pPr algn="ctr"/>
            <a:r>
              <a:rPr lang="en-US" sz="3200" b="1" dirty="0">
                <a:solidFill>
                  <a:srgbClr val="800000"/>
                </a:solidFill>
              </a:rPr>
              <a:t>Clinician Educator/Practitioner: </a:t>
            </a:r>
          </a:p>
          <a:p>
            <a:pPr algn="ctr"/>
            <a:r>
              <a:rPr lang="en-US" sz="3200" b="1" dirty="0">
                <a:solidFill>
                  <a:srgbClr val="800000"/>
                </a:solidFill>
              </a:rPr>
              <a:t>Assembling the dossier</a:t>
            </a:r>
          </a:p>
        </p:txBody>
      </p:sp>
      <p:pic>
        <p:nvPicPr>
          <p:cNvPr id="2" name="Picture 1" descr="Clin Ed Profile explanati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107" y="1622778"/>
            <a:ext cx="8781381" cy="1538111"/>
          </a:xfrm>
          <a:prstGeom prst="rect">
            <a:avLst/>
          </a:prstGeom>
        </p:spPr>
      </p:pic>
    </p:spTree>
    <p:extLst>
      <p:ext uri="{BB962C8B-B14F-4D97-AF65-F5344CB8AC3E}">
        <p14:creationId xmlns:p14="http://schemas.microsoft.com/office/powerpoint/2010/main" val="1652678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5461" y="80941"/>
            <a:ext cx="8929109" cy="1077218"/>
          </a:xfrm>
          <a:prstGeom prst="rect">
            <a:avLst/>
          </a:prstGeom>
        </p:spPr>
        <p:txBody>
          <a:bodyPr wrap="square">
            <a:spAutoFit/>
          </a:bodyPr>
          <a:lstStyle/>
          <a:p>
            <a:pPr algn="ctr"/>
            <a:r>
              <a:rPr lang="en-US" sz="3200" b="1" dirty="0">
                <a:solidFill>
                  <a:srgbClr val="800000"/>
                </a:solidFill>
              </a:rPr>
              <a:t>Clinician Educator/Practitioner: </a:t>
            </a:r>
          </a:p>
          <a:p>
            <a:pPr algn="ctr"/>
            <a:r>
              <a:rPr lang="en-US" sz="3200" b="1" dirty="0">
                <a:solidFill>
                  <a:srgbClr val="800000"/>
                </a:solidFill>
              </a:rPr>
              <a:t>Candidate’s portion</a:t>
            </a:r>
          </a:p>
        </p:txBody>
      </p:sp>
      <p:pic>
        <p:nvPicPr>
          <p:cNvPr id="12" name="Picture 11" descr="Dossierp1 2-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7189" y="1158159"/>
            <a:ext cx="8648700" cy="4585052"/>
          </a:xfrm>
          <a:prstGeom prst="rect">
            <a:avLst/>
          </a:prstGeom>
        </p:spPr>
      </p:pic>
      <p:sp>
        <p:nvSpPr>
          <p:cNvPr id="4" name="Rectangle 3"/>
          <p:cNvSpPr/>
          <p:nvPr/>
        </p:nvSpPr>
        <p:spPr>
          <a:xfrm>
            <a:off x="3160888" y="1792112"/>
            <a:ext cx="4967414" cy="4515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7620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5461" y="-102502"/>
            <a:ext cx="8929109" cy="1077218"/>
          </a:xfrm>
          <a:prstGeom prst="rect">
            <a:avLst/>
          </a:prstGeom>
        </p:spPr>
        <p:txBody>
          <a:bodyPr wrap="square">
            <a:spAutoFit/>
          </a:bodyPr>
          <a:lstStyle/>
          <a:p>
            <a:pPr algn="ctr"/>
            <a:r>
              <a:rPr lang="en-US" sz="3200" b="1" dirty="0">
                <a:solidFill>
                  <a:srgbClr val="800000"/>
                </a:solidFill>
              </a:rPr>
              <a:t>Clinician Educator/Practitioner: </a:t>
            </a:r>
          </a:p>
          <a:p>
            <a:pPr algn="ctr"/>
            <a:r>
              <a:rPr lang="en-US" sz="3200" b="1" dirty="0">
                <a:solidFill>
                  <a:srgbClr val="800000"/>
                </a:solidFill>
              </a:rPr>
              <a:t>Candidate’s portion</a:t>
            </a:r>
          </a:p>
        </p:txBody>
      </p:sp>
      <p:pic>
        <p:nvPicPr>
          <p:cNvPr id="6" name="Picture 5" descr="CAPC Extrap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600" y="2392246"/>
            <a:ext cx="8535540" cy="2069715"/>
          </a:xfrm>
          <a:prstGeom prst="rect">
            <a:avLst/>
          </a:prstGeom>
        </p:spPr>
      </p:pic>
      <p:pic>
        <p:nvPicPr>
          <p:cNvPr id="8" name="Picture 7" descr="Dossierp1 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397" y="1016003"/>
            <a:ext cx="8539744" cy="1405585"/>
          </a:xfrm>
          <a:prstGeom prst="rect">
            <a:avLst/>
          </a:prstGeom>
        </p:spPr>
      </p:pic>
      <p:pic>
        <p:nvPicPr>
          <p:cNvPr id="11" name="Picture 10" descr="CAPC6.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5600" y="4347270"/>
            <a:ext cx="8535540" cy="2411952"/>
          </a:xfrm>
          <a:prstGeom prst="rect">
            <a:avLst/>
          </a:prstGeom>
        </p:spPr>
      </p:pic>
    </p:spTree>
    <p:extLst>
      <p:ext uri="{BB962C8B-B14F-4D97-AF65-F5344CB8AC3E}">
        <p14:creationId xmlns:p14="http://schemas.microsoft.com/office/powerpoint/2010/main" val="107808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5461" y="80941"/>
            <a:ext cx="8929109" cy="1077218"/>
          </a:xfrm>
          <a:prstGeom prst="rect">
            <a:avLst/>
          </a:prstGeom>
        </p:spPr>
        <p:txBody>
          <a:bodyPr wrap="square">
            <a:spAutoFit/>
          </a:bodyPr>
          <a:lstStyle/>
          <a:p>
            <a:pPr algn="ctr"/>
            <a:r>
              <a:rPr lang="en-US" sz="3200" b="1" dirty="0">
                <a:solidFill>
                  <a:srgbClr val="800000"/>
                </a:solidFill>
              </a:rPr>
              <a:t>Clinician Educator/Practitioner: </a:t>
            </a:r>
          </a:p>
          <a:p>
            <a:pPr algn="ctr"/>
            <a:r>
              <a:rPr lang="en-US" sz="3200" b="1" dirty="0">
                <a:solidFill>
                  <a:srgbClr val="800000"/>
                </a:solidFill>
              </a:rPr>
              <a:t>Reference Letters</a:t>
            </a:r>
          </a:p>
        </p:txBody>
      </p:sp>
      <p:pic>
        <p:nvPicPr>
          <p:cNvPr id="6" name="Picture 5" descr="CAPCref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6359" y="1382889"/>
            <a:ext cx="8723442" cy="4064000"/>
          </a:xfrm>
          <a:prstGeom prst="rect">
            <a:avLst/>
          </a:prstGeom>
        </p:spPr>
      </p:pic>
    </p:spTree>
    <p:extLst>
      <p:ext uri="{BB962C8B-B14F-4D97-AF65-F5344CB8AC3E}">
        <p14:creationId xmlns:p14="http://schemas.microsoft.com/office/powerpoint/2010/main" val="328977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1295400"/>
            <a:ext cx="5486400" cy="2923822"/>
          </a:xfrm>
        </p:spPr>
        <p:txBody>
          <a:bodyPr>
            <a:normAutofit/>
          </a:bodyPr>
          <a:lstStyle/>
          <a:p>
            <a:pPr>
              <a:buClr>
                <a:srgbClr val="C00000"/>
              </a:buClr>
            </a:pPr>
            <a:r>
              <a:rPr lang="en-US" sz="1800" b="1" dirty="0" err="1">
                <a:solidFill>
                  <a:srgbClr val="800000"/>
                </a:solidFill>
              </a:rPr>
              <a:t>Qualtrics</a:t>
            </a:r>
            <a:r>
              <a:rPr lang="en-US" sz="1800" b="1" dirty="0">
                <a:solidFill>
                  <a:srgbClr val="800000"/>
                </a:solidFill>
              </a:rPr>
              <a:t> survey using </a:t>
            </a:r>
            <a:r>
              <a:rPr lang="en-US" sz="1800" b="1" dirty="0" err="1">
                <a:solidFill>
                  <a:srgbClr val="800000"/>
                </a:solidFill>
              </a:rPr>
              <a:t>Likert</a:t>
            </a:r>
            <a:r>
              <a:rPr lang="en-US" sz="1800" b="1" dirty="0">
                <a:solidFill>
                  <a:srgbClr val="800000"/>
                </a:solidFill>
              </a:rPr>
              <a:t> scale</a:t>
            </a:r>
          </a:p>
          <a:p>
            <a:pPr>
              <a:buClr>
                <a:srgbClr val="C00000"/>
              </a:buClr>
            </a:pPr>
            <a:r>
              <a:rPr lang="en-US" sz="1800" b="1" dirty="0">
                <a:solidFill>
                  <a:srgbClr val="800000"/>
                </a:solidFill>
              </a:rPr>
              <a:t>Anonymous: </a:t>
            </a:r>
            <a:r>
              <a:rPr lang="en-US" sz="1800" b="1" dirty="0" err="1">
                <a:solidFill>
                  <a:srgbClr val="800000"/>
                </a:solidFill>
              </a:rPr>
              <a:t>Dept</a:t>
            </a:r>
            <a:r>
              <a:rPr lang="en-US" sz="1800" b="1" dirty="0">
                <a:solidFill>
                  <a:srgbClr val="800000"/>
                </a:solidFill>
              </a:rPr>
              <a:t> submits contacts to Faculty Affairs.  Faculty Affairs administers survey.</a:t>
            </a:r>
          </a:p>
          <a:p>
            <a:r>
              <a:rPr lang="en-US" sz="1800" b="1" dirty="0">
                <a:solidFill>
                  <a:srgbClr val="800000"/>
                </a:solidFill>
              </a:rPr>
              <a:t>Narrative evaluation is also part of on-line process.</a:t>
            </a:r>
          </a:p>
        </p:txBody>
      </p:sp>
      <p:pic>
        <p:nvPicPr>
          <p:cNvPr id="4" name="Picture 3"/>
          <p:cNvPicPr/>
          <p:nvPr/>
        </p:nvPicPr>
        <p:blipFill rotWithShape="1">
          <a:blip r:embed="rId2" cstate="email">
            <a:extLst>
              <a:ext uri="{28A0092B-C50C-407E-A947-70E740481C1C}">
                <a14:useLocalDpi xmlns:a14="http://schemas.microsoft.com/office/drawing/2010/main"/>
              </a:ext>
            </a:extLst>
          </a:blip>
          <a:srcRect/>
          <a:stretch/>
        </p:blipFill>
        <p:spPr bwMode="auto">
          <a:xfrm>
            <a:off x="76200" y="1907818"/>
            <a:ext cx="2971800" cy="4876800"/>
          </a:xfrm>
          <a:prstGeom prst="rect">
            <a:avLst/>
          </a:prstGeom>
          <a:ln>
            <a:noFill/>
          </a:ln>
          <a:extLst>
            <a:ext uri="{53640926-AAD7-44d8-BBD7-CCE9431645EC}">
              <a14:shadowObscured xmlns="" xmlns:a14="http://schemas.microsoft.com/office/drawing/2010/main"/>
            </a:ext>
          </a:extLst>
        </p:spPr>
      </p:pic>
      <p:pic>
        <p:nvPicPr>
          <p:cNvPr id="5" name="Picture 4"/>
          <p:cNvPicPr/>
          <p:nvPr/>
        </p:nvPicPr>
        <p:blipFill rotWithShape="1">
          <a:blip r:embed="rId3" cstate="email">
            <a:extLst>
              <a:ext uri="{28A0092B-C50C-407E-A947-70E740481C1C}">
                <a14:useLocalDpi xmlns:a14="http://schemas.microsoft.com/office/drawing/2010/main"/>
              </a:ext>
            </a:extLst>
          </a:blip>
          <a:srcRect/>
          <a:stretch/>
        </p:blipFill>
        <p:spPr bwMode="auto">
          <a:xfrm>
            <a:off x="3276600" y="2819400"/>
            <a:ext cx="4876800" cy="3733800"/>
          </a:xfrm>
          <a:prstGeom prst="rect">
            <a:avLst/>
          </a:prstGeom>
          <a:ln>
            <a:noFill/>
          </a:ln>
          <a:extLst>
            <a:ext uri="{53640926-AAD7-44d8-BBD7-CCE9431645EC}">
              <a14:shadowObscured xmlns="" xmlns:a14="http://schemas.microsoft.com/office/drawing/2010/main"/>
            </a:ext>
          </a:extLst>
        </p:spPr>
      </p:pic>
      <p:sp>
        <p:nvSpPr>
          <p:cNvPr id="7" name="Rectangle 6"/>
          <p:cNvSpPr/>
          <p:nvPr/>
        </p:nvSpPr>
        <p:spPr>
          <a:xfrm>
            <a:off x="115461" y="80941"/>
            <a:ext cx="8929109" cy="1077218"/>
          </a:xfrm>
          <a:prstGeom prst="rect">
            <a:avLst/>
          </a:prstGeom>
        </p:spPr>
        <p:txBody>
          <a:bodyPr wrap="square">
            <a:spAutoFit/>
          </a:bodyPr>
          <a:lstStyle/>
          <a:p>
            <a:pPr algn="ctr"/>
            <a:r>
              <a:rPr lang="en-US" sz="3200" b="1" dirty="0">
                <a:solidFill>
                  <a:srgbClr val="800000"/>
                </a:solidFill>
              </a:rPr>
              <a:t>Clinician Educator/Practitioner: </a:t>
            </a:r>
          </a:p>
          <a:p>
            <a:pPr algn="ctr"/>
            <a:r>
              <a:rPr lang="en-US" sz="3200" b="1" dirty="0">
                <a:solidFill>
                  <a:srgbClr val="800000"/>
                </a:solidFill>
              </a:rPr>
              <a:t>on-line survey of clinical effectiveness</a:t>
            </a:r>
          </a:p>
        </p:txBody>
      </p:sp>
    </p:spTree>
    <p:extLst>
      <p:ext uri="{BB962C8B-B14F-4D97-AF65-F5344CB8AC3E}">
        <p14:creationId xmlns:p14="http://schemas.microsoft.com/office/powerpoint/2010/main" val="124502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3666" y="2432110"/>
            <a:ext cx="2091638" cy="584776"/>
          </a:xfrm>
          <a:prstGeom prst="rect">
            <a:avLst/>
          </a:prstGeom>
        </p:spPr>
        <p:txBody>
          <a:bodyPr wrap="none">
            <a:spAutoFit/>
          </a:bodyPr>
          <a:lstStyle/>
          <a:p>
            <a:pPr algn="ctr"/>
            <a:r>
              <a:rPr lang="en-US" sz="3200" b="1" dirty="0">
                <a:solidFill>
                  <a:srgbClr val="800000"/>
                </a:solidFill>
              </a:rPr>
              <a:t>Questions?</a:t>
            </a:r>
          </a:p>
        </p:txBody>
      </p:sp>
    </p:spTree>
    <p:extLst>
      <p:ext uri="{BB962C8B-B14F-4D97-AF65-F5344CB8AC3E}">
        <p14:creationId xmlns:p14="http://schemas.microsoft.com/office/powerpoint/2010/main" val="1923448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461" y="2266833"/>
            <a:ext cx="8929109" cy="1077218"/>
          </a:xfrm>
          <a:prstGeom prst="rect">
            <a:avLst/>
          </a:prstGeom>
        </p:spPr>
        <p:txBody>
          <a:bodyPr wrap="square">
            <a:spAutoFit/>
          </a:bodyPr>
          <a:lstStyle/>
          <a:p>
            <a:pPr algn="ctr"/>
            <a:r>
              <a:rPr lang="en-US" sz="3200" b="1" dirty="0">
                <a:solidFill>
                  <a:srgbClr val="800000"/>
                </a:solidFill>
              </a:rPr>
              <a:t>Detailed information on preparing</a:t>
            </a:r>
          </a:p>
          <a:p>
            <a:pPr algn="ctr"/>
            <a:r>
              <a:rPr lang="en-US" sz="3200" b="1" dirty="0">
                <a:solidFill>
                  <a:srgbClr val="800000"/>
                </a:solidFill>
              </a:rPr>
              <a:t>I-B. Quantitative Analysis</a:t>
            </a:r>
          </a:p>
        </p:txBody>
      </p:sp>
    </p:spTree>
    <p:extLst>
      <p:ext uri="{BB962C8B-B14F-4D97-AF65-F5344CB8AC3E}">
        <p14:creationId xmlns:p14="http://schemas.microsoft.com/office/powerpoint/2010/main" val="3988954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Quant data 1-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5855" y="1780528"/>
            <a:ext cx="7154784" cy="4957880"/>
          </a:xfrm>
          <a:prstGeom prst="rect">
            <a:avLst/>
          </a:prstGeom>
        </p:spPr>
      </p:pic>
      <p:sp>
        <p:nvSpPr>
          <p:cNvPr id="8" name="Rectangle 7"/>
          <p:cNvSpPr/>
          <p:nvPr/>
        </p:nvSpPr>
        <p:spPr>
          <a:xfrm>
            <a:off x="115461" y="196064"/>
            <a:ext cx="8833858" cy="622983"/>
          </a:xfrm>
          <a:prstGeom prst="rect">
            <a:avLst/>
          </a:prstGeom>
          <a:blipFill rotWithShape="1">
            <a:blip r:embed="rId3"/>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0" name="Rectangle 9"/>
          <p:cNvSpPr/>
          <p:nvPr/>
        </p:nvSpPr>
        <p:spPr>
          <a:xfrm>
            <a:off x="115461" y="38608"/>
            <a:ext cx="8929109" cy="584776"/>
          </a:xfrm>
          <a:prstGeom prst="rect">
            <a:avLst/>
          </a:prstGeom>
        </p:spPr>
        <p:txBody>
          <a:bodyPr wrap="square">
            <a:spAutoFit/>
          </a:bodyPr>
          <a:lstStyle/>
          <a:p>
            <a:pPr algn="ctr"/>
            <a:r>
              <a:rPr lang="en-US" sz="3200" b="1" dirty="0">
                <a:solidFill>
                  <a:srgbClr val="800000"/>
                </a:solidFill>
              </a:rPr>
              <a:t>TT/CS: I-B. Quantitative Analysis</a:t>
            </a:r>
          </a:p>
        </p:txBody>
      </p:sp>
      <p:sp>
        <p:nvSpPr>
          <p:cNvPr id="11" name="Rectangle 10"/>
          <p:cNvSpPr/>
          <p:nvPr/>
        </p:nvSpPr>
        <p:spPr>
          <a:xfrm>
            <a:off x="214891" y="1175708"/>
            <a:ext cx="8929109" cy="523220"/>
          </a:xfrm>
          <a:prstGeom prst="rect">
            <a:avLst/>
          </a:prstGeom>
        </p:spPr>
        <p:txBody>
          <a:bodyPr wrap="square">
            <a:spAutoFit/>
          </a:bodyPr>
          <a:lstStyle/>
          <a:p>
            <a:pPr algn="ctr"/>
            <a:r>
              <a:rPr lang="en-US" sz="2800" b="1" dirty="0">
                <a:solidFill>
                  <a:srgbClr val="800000"/>
                </a:solidFill>
              </a:rPr>
              <a:t>from candidate's cv</a:t>
            </a:r>
          </a:p>
        </p:txBody>
      </p:sp>
      <p:pic>
        <p:nvPicPr>
          <p:cNvPr id="2" name="Picture 1" descr="Checklist Pub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5855" y="793488"/>
            <a:ext cx="7154784" cy="296142"/>
          </a:xfrm>
          <a:prstGeom prst="rect">
            <a:avLst/>
          </a:prstGeom>
        </p:spPr>
      </p:pic>
    </p:spTree>
    <p:extLst>
      <p:ext uri="{BB962C8B-B14F-4D97-AF65-F5344CB8AC3E}">
        <p14:creationId xmlns:p14="http://schemas.microsoft.com/office/powerpoint/2010/main" val="1894064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658994"/>
            <a:ext cx="7957457" cy="6090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October 1	FAPTC Deadline</a:t>
            </a:r>
          </a:p>
          <a:p>
            <a:pPr algn="ctr"/>
            <a:endParaRPr lang="en-US" dirty="0"/>
          </a:p>
          <a:p>
            <a:pPr algn="ctr"/>
            <a:r>
              <a:rPr lang="en-US" dirty="0"/>
              <a:t>September 1	Receive completed dossier at Department</a:t>
            </a:r>
          </a:p>
          <a:p>
            <a:pPr algn="ctr"/>
            <a:r>
              <a:rPr lang="en-US" dirty="0"/>
              <a:t>	</a:t>
            </a:r>
          </a:p>
          <a:p>
            <a:pPr algn="ctr"/>
            <a:r>
              <a:rPr lang="en-US" dirty="0"/>
              <a:t>July 1		Request letters</a:t>
            </a:r>
          </a:p>
          <a:p>
            <a:pPr algn="ctr"/>
            <a:r>
              <a:rPr lang="en-US" dirty="0"/>
              <a:t>			_ arms-length letters for tenure decision</a:t>
            </a:r>
          </a:p>
          <a:p>
            <a:pPr algn="ctr"/>
            <a:r>
              <a:rPr lang="en-US" dirty="0"/>
              <a:t>			_ arms-length letters for promotion to professor</a:t>
            </a:r>
          </a:p>
          <a:p>
            <a:pPr algn="ctr"/>
            <a:r>
              <a:rPr lang="en-US" dirty="0"/>
              <a:t>			  </a:t>
            </a:r>
          </a:p>
          <a:p>
            <a:pPr algn="ctr"/>
            <a:r>
              <a:rPr lang="en-US" dirty="0"/>
              <a:t>June 1	Receive completed candidate portion</a:t>
            </a:r>
          </a:p>
          <a:p>
            <a:pPr algn="ctr"/>
            <a:r>
              <a:rPr lang="en-US" dirty="0"/>
              <a:t>			CV in USC format</a:t>
            </a:r>
          </a:p>
          <a:p>
            <a:pPr algn="ctr"/>
            <a:r>
              <a:rPr lang="en-US" dirty="0"/>
              <a:t>			Personal statement: research, teaching, service</a:t>
            </a:r>
          </a:p>
          <a:p>
            <a:pPr algn="ctr"/>
            <a:r>
              <a:rPr lang="en-US" dirty="0"/>
              <a:t>			Teaching record: </a:t>
            </a:r>
          </a:p>
          <a:p>
            <a:pPr algn="ctr"/>
            <a:r>
              <a:rPr lang="en-US" dirty="0"/>
              <a:t>				list of lectures &amp; classes</a:t>
            </a:r>
          </a:p>
          <a:p>
            <a:pPr algn="ctr"/>
            <a:r>
              <a:rPr lang="en-US" dirty="0"/>
              <a:t>				teaching evaluations</a:t>
            </a:r>
          </a:p>
          <a:p>
            <a:pPr algn="ctr"/>
            <a:r>
              <a:rPr lang="en-US" dirty="0"/>
              <a:t>				list of grad students &amp; post-docs mentored</a:t>
            </a:r>
          </a:p>
          <a:p>
            <a:pPr algn="ctr"/>
            <a:r>
              <a:rPr lang="en-US" dirty="0"/>
              <a:t>			Service record</a:t>
            </a:r>
          </a:p>
        </p:txBody>
      </p:sp>
      <p:sp>
        <p:nvSpPr>
          <p:cNvPr id="6" name="Rectangle 5"/>
          <p:cNvSpPr/>
          <p:nvPr/>
        </p:nvSpPr>
        <p:spPr>
          <a:xfrm>
            <a:off x="115461" y="74218"/>
            <a:ext cx="8929109" cy="584776"/>
          </a:xfrm>
          <a:prstGeom prst="rect">
            <a:avLst/>
          </a:prstGeom>
        </p:spPr>
        <p:txBody>
          <a:bodyPr wrap="square">
            <a:spAutoFit/>
          </a:bodyPr>
          <a:lstStyle/>
          <a:p>
            <a:pPr algn="ctr"/>
            <a:r>
              <a:rPr lang="en-US" sz="3200" b="1" dirty="0">
                <a:solidFill>
                  <a:srgbClr val="800000"/>
                </a:solidFill>
              </a:rPr>
              <a:t>Summary of different tracks</a:t>
            </a:r>
          </a:p>
        </p:txBody>
      </p:sp>
      <p:pic>
        <p:nvPicPr>
          <p:cNvPr id="5" name="Picture 4" descr="A diagram of a research process&#10;&#10;Description automatically generated">
            <a:extLst>
              <a:ext uri="{FF2B5EF4-FFF2-40B4-BE49-F238E27FC236}">
                <a16:creationId xmlns:a16="http://schemas.microsoft.com/office/drawing/2014/main" id="{ACB63EAD-4BA9-B140-A37B-10605D46D3DB}"/>
              </a:ext>
            </a:extLst>
          </p:cNvPr>
          <p:cNvPicPr>
            <a:picLocks noChangeAspect="1"/>
          </p:cNvPicPr>
          <p:nvPr/>
        </p:nvPicPr>
        <p:blipFill>
          <a:blip r:embed="rId3"/>
          <a:stretch>
            <a:fillRect/>
          </a:stretch>
        </p:blipFill>
        <p:spPr>
          <a:xfrm>
            <a:off x="661621" y="772160"/>
            <a:ext cx="7639099" cy="5939190"/>
          </a:xfrm>
          <a:prstGeom prst="rect">
            <a:avLst/>
          </a:prstGeom>
        </p:spPr>
      </p:pic>
    </p:spTree>
    <p:extLst>
      <p:ext uri="{BB962C8B-B14F-4D97-AF65-F5344CB8AC3E}">
        <p14:creationId xmlns:p14="http://schemas.microsoft.com/office/powerpoint/2010/main" val="3329953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5461" y="31220"/>
            <a:ext cx="8929109" cy="584776"/>
          </a:xfrm>
          <a:prstGeom prst="rect">
            <a:avLst/>
          </a:prstGeom>
        </p:spPr>
        <p:txBody>
          <a:bodyPr wrap="square">
            <a:spAutoFit/>
          </a:bodyPr>
          <a:lstStyle/>
          <a:p>
            <a:pPr algn="ctr"/>
            <a:r>
              <a:rPr lang="en-US" sz="3200" b="1" dirty="0">
                <a:solidFill>
                  <a:srgbClr val="800000"/>
                </a:solidFill>
              </a:rPr>
              <a:t>TT/CS: I-B. Quantitative Analysis</a:t>
            </a:r>
          </a:p>
        </p:txBody>
      </p:sp>
      <p:sp>
        <p:nvSpPr>
          <p:cNvPr id="11" name="Rectangle 10"/>
          <p:cNvSpPr/>
          <p:nvPr/>
        </p:nvSpPr>
        <p:spPr>
          <a:xfrm>
            <a:off x="214891" y="991370"/>
            <a:ext cx="8929109" cy="523220"/>
          </a:xfrm>
          <a:prstGeom prst="rect">
            <a:avLst/>
          </a:prstGeom>
        </p:spPr>
        <p:txBody>
          <a:bodyPr wrap="square">
            <a:spAutoFit/>
          </a:bodyPr>
          <a:lstStyle/>
          <a:p>
            <a:pPr algn="ctr"/>
            <a:r>
              <a:rPr lang="en-US" sz="2800" b="1" dirty="0">
                <a:solidFill>
                  <a:srgbClr val="800000"/>
                </a:solidFill>
              </a:rPr>
              <a:t>from candidate's cv</a:t>
            </a:r>
          </a:p>
        </p:txBody>
      </p:sp>
      <p:pic>
        <p:nvPicPr>
          <p:cNvPr id="2" name="Picture 1" descr="Quant data 3-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2400" y="1726552"/>
            <a:ext cx="6291072" cy="4852416"/>
          </a:xfrm>
          <a:prstGeom prst="rect">
            <a:avLst/>
          </a:prstGeom>
        </p:spPr>
      </p:pic>
      <p:pic>
        <p:nvPicPr>
          <p:cNvPr id="3" name="Picture 2" descr="Checklist grant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2400" y="744866"/>
            <a:ext cx="6291072" cy="246504"/>
          </a:xfrm>
          <a:prstGeom prst="rect">
            <a:avLst/>
          </a:prstGeom>
        </p:spPr>
      </p:pic>
    </p:spTree>
    <p:extLst>
      <p:ext uri="{BB962C8B-B14F-4D97-AF65-F5344CB8AC3E}">
        <p14:creationId xmlns:p14="http://schemas.microsoft.com/office/powerpoint/2010/main" val="3818898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5461" y="-103832"/>
            <a:ext cx="8929109" cy="584776"/>
          </a:xfrm>
          <a:prstGeom prst="rect">
            <a:avLst/>
          </a:prstGeom>
        </p:spPr>
        <p:txBody>
          <a:bodyPr wrap="square">
            <a:spAutoFit/>
          </a:bodyPr>
          <a:lstStyle/>
          <a:p>
            <a:pPr algn="ctr"/>
            <a:r>
              <a:rPr lang="en-US" sz="3200" b="1" dirty="0">
                <a:solidFill>
                  <a:srgbClr val="800000"/>
                </a:solidFill>
              </a:rPr>
              <a:t>TT/CS: I-B. Quantitative Analysis</a:t>
            </a:r>
          </a:p>
        </p:txBody>
      </p:sp>
      <p:pic>
        <p:nvPicPr>
          <p:cNvPr id="11" name="Picture 10" descr="Quant data 2-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3509" y="1538396"/>
            <a:ext cx="5507220" cy="5165772"/>
          </a:xfrm>
          <a:prstGeom prst="rect">
            <a:avLst/>
          </a:prstGeom>
        </p:spPr>
      </p:pic>
      <p:pic>
        <p:nvPicPr>
          <p:cNvPr id="9" name="Picture 8" descr="Checklist Impac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510" y="949625"/>
            <a:ext cx="8620850" cy="509630"/>
          </a:xfrm>
          <a:prstGeom prst="rect">
            <a:avLst/>
          </a:prstGeom>
        </p:spPr>
      </p:pic>
      <p:pic>
        <p:nvPicPr>
          <p:cNvPr id="12" name="Picture 11" descr="Checklist citation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510" y="643882"/>
            <a:ext cx="8620850" cy="348076"/>
          </a:xfrm>
          <a:prstGeom prst="rect">
            <a:avLst/>
          </a:prstGeom>
        </p:spPr>
      </p:pic>
    </p:spTree>
    <p:extLst>
      <p:ext uri="{BB962C8B-B14F-4D97-AF65-F5344CB8AC3E}">
        <p14:creationId xmlns:p14="http://schemas.microsoft.com/office/powerpoint/2010/main" val="8560042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5461" y="9056"/>
            <a:ext cx="8929109" cy="584776"/>
          </a:xfrm>
          <a:prstGeom prst="rect">
            <a:avLst/>
          </a:prstGeom>
        </p:spPr>
        <p:txBody>
          <a:bodyPr wrap="square">
            <a:spAutoFit/>
          </a:bodyPr>
          <a:lstStyle/>
          <a:p>
            <a:pPr algn="ctr"/>
            <a:r>
              <a:rPr lang="en-US" sz="3200" b="1" dirty="0">
                <a:solidFill>
                  <a:srgbClr val="800000"/>
                </a:solidFill>
              </a:rPr>
              <a:t>TT/CS: I-B. Quantitative Analysis</a:t>
            </a:r>
          </a:p>
        </p:txBody>
      </p:sp>
      <p:pic>
        <p:nvPicPr>
          <p:cNvPr id="9" name="Picture 8" descr="Checklist Impac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510" y="949625"/>
            <a:ext cx="8620850" cy="509630"/>
          </a:xfrm>
          <a:prstGeom prst="rect">
            <a:avLst/>
          </a:prstGeom>
        </p:spPr>
      </p:pic>
      <p:pic>
        <p:nvPicPr>
          <p:cNvPr id="11" name="Picture 10" descr="Checklist citation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510" y="643882"/>
            <a:ext cx="8620850" cy="348076"/>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CBF70AD8-B5B3-2242-09DD-60224C61B1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800" y="1504524"/>
            <a:ext cx="7772400" cy="4973899"/>
          </a:xfrm>
          <a:prstGeom prst="rect">
            <a:avLst/>
          </a:prstGeom>
        </p:spPr>
      </p:pic>
      <p:sp>
        <p:nvSpPr>
          <p:cNvPr id="7" name="Rectangle 6"/>
          <p:cNvSpPr/>
          <p:nvPr/>
        </p:nvSpPr>
        <p:spPr>
          <a:xfrm>
            <a:off x="378183" y="6393221"/>
            <a:ext cx="8410218" cy="461665"/>
          </a:xfrm>
          <a:prstGeom prst="rect">
            <a:avLst/>
          </a:prstGeom>
        </p:spPr>
        <p:txBody>
          <a:bodyPr wrap="square">
            <a:spAutoFit/>
          </a:bodyPr>
          <a:lstStyle/>
          <a:p>
            <a:pPr algn="ctr"/>
            <a:r>
              <a:rPr lang="en-US" sz="2400" b="1" dirty="0">
                <a:solidFill>
                  <a:srgbClr val="800000"/>
                </a:solidFill>
              </a:rPr>
              <a:t>Don’t use Google Scholar.   </a:t>
            </a:r>
          </a:p>
        </p:txBody>
      </p:sp>
      <p:sp>
        <p:nvSpPr>
          <p:cNvPr id="12" name="Oval 11"/>
          <p:cNvSpPr/>
          <p:nvPr/>
        </p:nvSpPr>
        <p:spPr>
          <a:xfrm>
            <a:off x="4246579" y="5783481"/>
            <a:ext cx="1436215" cy="28488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68495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Quant data 2-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3509" y="1594840"/>
            <a:ext cx="5507220" cy="5165772"/>
          </a:xfrm>
          <a:prstGeom prst="rect">
            <a:avLst/>
          </a:prstGeom>
        </p:spPr>
      </p:pic>
      <p:sp>
        <p:nvSpPr>
          <p:cNvPr id="9" name="Rectangle 8"/>
          <p:cNvSpPr/>
          <p:nvPr/>
        </p:nvSpPr>
        <p:spPr>
          <a:xfrm>
            <a:off x="115461" y="9056"/>
            <a:ext cx="8929109" cy="584776"/>
          </a:xfrm>
          <a:prstGeom prst="rect">
            <a:avLst/>
          </a:prstGeom>
        </p:spPr>
        <p:txBody>
          <a:bodyPr wrap="square">
            <a:spAutoFit/>
          </a:bodyPr>
          <a:lstStyle/>
          <a:p>
            <a:pPr algn="ctr"/>
            <a:r>
              <a:rPr lang="en-US" sz="3200" b="1" dirty="0">
                <a:solidFill>
                  <a:srgbClr val="800000"/>
                </a:solidFill>
              </a:rPr>
              <a:t>TT/CS: I-B. Quantitative Analysis</a:t>
            </a:r>
          </a:p>
        </p:txBody>
      </p:sp>
      <p:pic>
        <p:nvPicPr>
          <p:cNvPr id="12" name="Picture 11" descr="Checklist Impac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510" y="949625"/>
            <a:ext cx="8620850" cy="509630"/>
          </a:xfrm>
          <a:prstGeom prst="rect">
            <a:avLst/>
          </a:prstGeom>
        </p:spPr>
      </p:pic>
      <p:pic>
        <p:nvPicPr>
          <p:cNvPr id="2" name="Picture 1" descr="Checklist citation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510" y="643882"/>
            <a:ext cx="8620850" cy="348076"/>
          </a:xfrm>
          <a:prstGeom prst="rect">
            <a:avLst/>
          </a:prstGeom>
        </p:spPr>
      </p:pic>
    </p:spTree>
    <p:extLst>
      <p:ext uri="{BB962C8B-B14F-4D97-AF65-F5344CB8AC3E}">
        <p14:creationId xmlns:p14="http://schemas.microsoft.com/office/powerpoint/2010/main" val="249675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461" y="-5055"/>
            <a:ext cx="8929109" cy="584776"/>
          </a:xfrm>
          <a:prstGeom prst="rect">
            <a:avLst/>
          </a:prstGeom>
        </p:spPr>
        <p:txBody>
          <a:bodyPr wrap="square">
            <a:spAutoFit/>
          </a:bodyPr>
          <a:lstStyle/>
          <a:p>
            <a:pPr algn="ctr"/>
            <a:r>
              <a:rPr lang="en-US" sz="3200" b="1" dirty="0">
                <a:solidFill>
                  <a:srgbClr val="800000"/>
                </a:solidFill>
              </a:rPr>
              <a:t>TT/CS: I-B. Quantitative Analysis</a:t>
            </a:r>
          </a:p>
        </p:txBody>
      </p:sp>
      <p:pic>
        <p:nvPicPr>
          <p:cNvPr id="4" name="Picture 3" descr="Cohort Sampl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461" y="1125070"/>
            <a:ext cx="8884690" cy="3711582"/>
          </a:xfrm>
          <a:prstGeom prst="rect">
            <a:avLst/>
          </a:prstGeom>
        </p:spPr>
      </p:pic>
      <p:sp>
        <p:nvSpPr>
          <p:cNvPr id="10" name="Rectangle 9"/>
          <p:cNvSpPr/>
          <p:nvPr/>
        </p:nvSpPr>
        <p:spPr>
          <a:xfrm>
            <a:off x="115461" y="4922709"/>
            <a:ext cx="8884690" cy="1815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15461" y="4922709"/>
            <a:ext cx="8884690" cy="1815882"/>
          </a:xfrm>
          <a:prstGeom prst="rect">
            <a:avLst/>
          </a:prstGeom>
        </p:spPr>
        <p:txBody>
          <a:bodyPr wrap="square">
            <a:spAutoFit/>
          </a:bodyPr>
          <a:lstStyle/>
          <a:p>
            <a:r>
              <a:rPr lang="en-US" sz="2800" b="1" dirty="0">
                <a:solidFill>
                  <a:srgbClr val="800000"/>
                </a:solidFill>
              </a:rPr>
              <a:t>Dept chair &amp; candidate can identify cohort.  Request cv or:</a:t>
            </a:r>
          </a:p>
          <a:p>
            <a:r>
              <a:rPr lang="en-US" sz="2800" b="1" dirty="0">
                <a:solidFill>
                  <a:srgbClr val="800000"/>
                </a:solidFill>
              </a:rPr>
              <a:t>Web of Knowledge Citation Report</a:t>
            </a:r>
          </a:p>
          <a:p>
            <a:r>
              <a:rPr lang="en-US" sz="2800" b="1" dirty="0">
                <a:solidFill>
                  <a:srgbClr val="800000"/>
                </a:solidFill>
              </a:rPr>
              <a:t>	(document types: </a:t>
            </a:r>
            <a:r>
              <a:rPr lang="en-US" sz="2800" b="1" i="1" dirty="0">
                <a:solidFill>
                  <a:srgbClr val="800000"/>
                </a:solidFill>
              </a:rPr>
              <a:t>article, review</a:t>
            </a:r>
            <a:r>
              <a:rPr lang="en-US" sz="2800" b="1" dirty="0">
                <a:solidFill>
                  <a:srgbClr val="800000"/>
                </a:solidFill>
              </a:rPr>
              <a:t>)</a:t>
            </a:r>
          </a:p>
          <a:p>
            <a:r>
              <a:rPr lang="en-US" sz="2800" b="1" dirty="0">
                <a:solidFill>
                  <a:srgbClr val="800000"/>
                </a:solidFill>
              </a:rPr>
              <a:t>NIH RePORTER for grants</a:t>
            </a:r>
          </a:p>
        </p:txBody>
      </p:sp>
      <p:sp>
        <p:nvSpPr>
          <p:cNvPr id="12" name="Oval 11"/>
          <p:cNvSpPr/>
          <p:nvPr/>
        </p:nvSpPr>
        <p:spPr>
          <a:xfrm>
            <a:off x="3370953" y="1317587"/>
            <a:ext cx="2065298" cy="510419"/>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682552" y="1400680"/>
            <a:ext cx="1270043" cy="320496"/>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Checklist cohor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69" y="700178"/>
            <a:ext cx="8854281" cy="346939"/>
          </a:xfrm>
          <a:prstGeom prst="rect">
            <a:avLst/>
          </a:prstGeom>
        </p:spPr>
      </p:pic>
      <p:sp>
        <p:nvSpPr>
          <p:cNvPr id="18" name="Rectangle 17"/>
          <p:cNvSpPr/>
          <p:nvPr/>
        </p:nvSpPr>
        <p:spPr>
          <a:xfrm>
            <a:off x="2907358" y="664827"/>
            <a:ext cx="3489469" cy="369332"/>
          </a:xfrm>
          <a:prstGeom prst="rect">
            <a:avLst/>
          </a:prstGeom>
        </p:spPr>
        <p:txBody>
          <a:bodyPr wrap="none">
            <a:spAutoFit/>
          </a:bodyPr>
          <a:lstStyle/>
          <a:p>
            <a:r>
              <a:rPr lang="en-US" dirty="0">
                <a:solidFill>
                  <a:srgbClr val="800000"/>
                </a:solidFill>
              </a:rPr>
              <a:t>(tenure-track/clinical scholar only)</a:t>
            </a:r>
          </a:p>
        </p:txBody>
      </p:sp>
    </p:spTree>
    <p:extLst>
      <p:ext uri="{BB962C8B-B14F-4D97-AF65-F5344CB8AC3E}">
        <p14:creationId xmlns:p14="http://schemas.microsoft.com/office/powerpoint/2010/main" val="686425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3065" y="202094"/>
            <a:ext cx="7061292" cy="3046988"/>
          </a:xfrm>
          <a:prstGeom prst="rect">
            <a:avLst/>
          </a:prstGeom>
          <a:noFill/>
        </p:spPr>
        <p:txBody>
          <a:bodyPr wrap="none" rtlCol="0">
            <a:spAutoFit/>
          </a:bodyPr>
          <a:lstStyle/>
          <a:p>
            <a:r>
              <a:rPr lang="en-US" sz="3200" b="1" dirty="0">
                <a:solidFill>
                  <a:srgbClr val="800000"/>
                </a:solidFill>
              </a:rPr>
              <a:t>Identify the primary area of excellence</a:t>
            </a:r>
          </a:p>
          <a:p>
            <a:r>
              <a:rPr lang="en-US" sz="3200" b="1" dirty="0">
                <a:solidFill>
                  <a:srgbClr val="800000"/>
                </a:solidFill>
              </a:rPr>
              <a:t>(1-2 sentences):</a:t>
            </a:r>
          </a:p>
          <a:p>
            <a:r>
              <a:rPr lang="en-US" sz="3200" b="1" dirty="0">
                <a:solidFill>
                  <a:srgbClr val="800000"/>
                </a:solidFill>
              </a:rPr>
              <a:t>	• scholarship	 (tenure-track, research)</a:t>
            </a:r>
          </a:p>
          <a:p>
            <a:r>
              <a:rPr lang="en-US" sz="3200" b="1" dirty="0">
                <a:solidFill>
                  <a:srgbClr val="800000"/>
                </a:solidFill>
              </a:rPr>
              <a:t>	• teaching</a:t>
            </a:r>
          </a:p>
          <a:p>
            <a:r>
              <a:rPr lang="en-US" sz="3200" b="1" dirty="0">
                <a:solidFill>
                  <a:srgbClr val="800000"/>
                </a:solidFill>
              </a:rPr>
              <a:t>	• service</a:t>
            </a:r>
          </a:p>
          <a:p>
            <a:r>
              <a:rPr lang="en-US" sz="3200" b="1" dirty="0">
                <a:solidFill>
                  <a:srgbClr val="800000"/>
                </a:solidFill>
              </a:rPr>
              <a:t>	• patient care  (clinician-educator)</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1495" y="3537215"/>
            <a:ext cx="4875865" cy="3118691"/>
          </a:xfrm>
          <a:prstGeom prst="rect">
            <a:avLst/>
          </a:prstGeom>
        </p:spPr>
      </p:pic>
    </p:spTree>
    <p:extLst>
      <p:ext uri="{BB962C8B-B14F-4D97-AF65-F5344CB8AC3E}">
        <p14:creationId xmlns:p14="http://schemas.microsoft.com/office/powerpoint/2010/main" val="896157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995"/>
            <a:ext cx="5406583" cy="584776"/>
          </a:xfrm>
          <a:prstGeom prst="rect">
            <a:avLst/>
          </a:prstGeom>
        </p:spPr>
        <p:txBody>
          <a:bodyPr wrap="square">
            <a:spAutoFit/>
          </a:bodyPr>
          <a:lstStyle/>
          <a:p>
            <a:pPr algn="ctr"/>
            <a:r>
              <a:rPr lang="en-US" sz="3200" b="1" dirty="0">
                <a:solidFill>
                  <a:srgbClr val="800000"/>
                </a:solidFill>
              </a:rPr>
              <a:t>What’s the right track?</a:t>
            </a:r>
          </a:p>
        </p:txBody>
      </p:sp>
      <p:sp>
        <p:nvSpPr>
          <p:cNvPr id="3" name="TextBox 2"/>
          <p:cNvSpPr txBox="1"/>
          <p:nvPr/>
        </p:nvSpPr>
        <p:spPr>
          <a:xfrm>
            <a:off x="647700" y="584674"/>
            <a:ext cx="8496300" cy="3539430"/>
          </a:xfrm>
          <a:prstGeom prst="rect">
            <a:avLst/>
          </a:prstGeom>
          <a:noFill/>
        </p:spPr>
        <p:txBody>
          <a:bodyPr wrap="square" rtlCol="0">
            <a:spAutoFit/>
          </a:bodyPr>
          <a:lstStyle/>
          <a:p>
            <a:r>
              <a:rPr lang="en-US" sz="3200" b="1" dirty="0">
                <a:solidFill>
                  <a:srgbClr val="800000"/>
                </a:solidFill>
              </a:rPr>
              <a:t>												Teaching &amp;</a:t>
            </a:r>
          </a:p>
          <a:p>
            <a:r>
              <a:rPr lang="en-US" sz="3200" b="1" dirty="0">
                <a:solidFill>
                  <a:srgbClr val="800000"/>
                </a:solidFill>
              </a:rPr>
              <a:t>							Who?    			clinical (%)</a:t>
            </a:r>
          </a:p>
          <a:p>
            <a:r>
              <a:rPr lang="en-US" sz="3200" b="1" dirty="0">
                <a:solidFill>
                  <a:srgbClr val="800000"/>
                </a:solidFill>
              </a:rPr>
              <a:t>Research				MD or PhD		&lt;10%</a:t>
            </a:r>
          </a:p>
          <a:p>
            <a:r>
              <a:rPr lang="en-US" sz="3200" b="1" dirty="0">
                <a:solidFill>
                  <a:srgbClr val="800000"/>
                </a:solidFill>
              </a:rPr>
              <a:t>Tenure					MD or PhD		~20%</a:t>
            </a:r>
          </a:p>
          <a:p>
            <a:r>
              <a:rPr lang="en-US" sz="3200" b="1" dirty="0">
                <a:solidFill>
                  <a:srgbClr val="800000"/>
                </a:solidFill>
              </a:rPr>
              <a:t>Clinical Scholar		MD or (PhD)	</a:t>
            </a:r>
          </a:p>
          <a:p>
            <a:r>
              <a:rPr lang="en-US" sz="3200" b="1" dirty="0">
                <a:solidFill>
                  <a:srgbClr val="800000"/>
                </a:solidFill>
              </a:rPr>
              <a:t>Clinical					MD or PhD	</a:t>
            </a:r>
          </a:p>
          <a:p>
            <a:r>
              <a:rPr lang="en-US" sz="3200" b="1" dirty="0">
                <a:solidFill>
                  <a:srgbClr val="800000"/>
                </a:solidFill>
              </a:rPr>
              <a:t>Clinician-Educator	MD or PhD		&gt;85%</a:t>
            </a:r>
          </a:p>
        </p:txBody>
      </p:sp>
      <p:sp>
        <p:nvSpPr>
          <p:cNvPr id="4" name="TextBox 3"/>
          <p:cNvSpPr txBox="1"/>
          <p:nvPr/>
        </p:nvSpPr>
        <p:spPr>
          <a:xfrm>
            <a:off x="5965813" y="2782021"/>
            <a:ext cx="1915709" cy="584776"/>
          </a:xfrm>
          <a:prstGeom prst="rect">
            <a:avLst/>
          </a:prstGeom>
          <a:noFill/>
        </p:spPr>
        <p:txBody>
          <a:bodyPr wrap="none" rtlCol="0">
            <a:spAutoFit/>
          </a:bodyPr>
          <a:lstStyle/>
          <a:p>
            <a:r>
              <a:rPr lang="en-US" sz="3200" b="1" dirty="0">
                <a:solidFill>
                  <a:srgbClr val="800000"/>
                </a:solidFill>
              </a:rPr>
              <a:t>	(varies)</a:t>
            </a:r>
          </a:p>
        </p:txBody>
      </p:sp>
      <p:sp>
        <p:nvSpPr>
          <p:cNvPr id="5" name="TextBox 4"/>
          <p:cNvSpPr txBox="1"/>
          <p:nvPr/>
        </p:nvSpPr>
        <p:spPr>
          <a:xfrm>
            <a:off x="6595681" y="3483307"/>
            <a:ext cx="389850" cy="584776"/>
          </a:xfrm>
          <a:prstGeom prst="rect">
            <a:avLst/>
          </a:prstGeom>
          <a:noFill/>
        </p:spPr>
        <p:txBody>
          <a:bodyPr wrap="none" rtlCol="0">
            <a:spAutoFit/>
          </a:bodyPr>
          <a:lstStyle/>
          <a:p>
            <a:r>
              <a:rPr lang="en-US" sz="3200" b="1" dirty="0">
                <a:solidFill>
                  <a:srgbClr val="800000"/>
                </a:solidFill>
              </a:rPr>
              <a:t>_</a:t>
            </a:r>
          </a:p>
        </p:txBody>
      </p:sp>
      <p:cxnSp>
        <p:nvCxnSpPr>
          <p:cNvPr id="7" name="Straight Connector 6"/>
          <p:cNvCxnSpPr/>
          <p:nvPr/>
        </p:nvCxnSpPr>
        <p:spPr>
          <a:xfrm>
            <a:off x="647700" y="1666551"/>
            <a:ext cx="7540859" cy="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1704" y="4593531"/>
            <a:ext cx="2903531" cy="1934546"/>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1381" y="4593530"/>
            <a:ext cx="2908712" cy="1934546"/>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58792" y="4593530"/>
            <a:ext cx="2891698" cy="1934546"/>
          </a:xfrm>
          <a:prstGeom prst="rect">
            <a:avLst/>
          </a:prstGeom>
        </p:spPr>
      </p:pic>
    </p:spTree>
    <p:extLst>
      <p:ext uri="{BB962C8B-B14F-4D97-AF65-F5344CB8AC3E}">
        <p14:creationId xmlns:p14="http://schemas.microsoft.com/office/powerpoint/2010/main" val="4124629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CE9A29-85EE-FB95-154B-F7BE02ED9B23}"/>
              </a:ext>
            </a:extLst>
          </p:cNvPr>
          <p:cNvSpPr/>
          <p:nvPr/>
        </p:nvSpPr>
        <p:spPr>
          <a:xfrm>
            <a:off x="115461" y="80941"/>
            <a:ext cx="8929109" cy="1077218"/>
          </a:xfrm>
          <a:prstGeom prst="rect">
            <a:avLst/>
          </a:prstGeom>
        </p:spPr>
        <p:txBody>
          <a:bodyPr wrap="square">
            <a:spAutoFit/>
          </a:bodyPr>
          <a:lstStyle/>
          <a:p>
            <a:pPr algn="ctr"/>
            <a:r>
              <a:rPr lang="en-US" sz="3200" b="1" dirty="0">
                <a:solidFill>
                  <a:srgbClr val="800000"/>
                </a:solidFill>
              </a:rPr>
              <a:t>Tenure/Clinical Scholar: </a:t>
            </a:r>
          </a:p>
          <a:p>
            <a:pPr algn="ctr"/>
            <a:r>
              <a:rPr lang="en-US" sz="3200" b="1" dirty="0">
                <a:solidFill>
                  <a:srgbClr val="800000"/>
                </a:solidFill>
              </a:rPr>
              <a:t>What happens to the dossier?</a:t>
            </a:r>
          </a:p>
        </p:txBody>
      </p:sp>
      <p:sp>
        <p:nvSpPr>
          <p:cNvPr id="5" name="Rectangle 4">
            <a:extLst>
              <a:ext uri="{FF2B5EF4-FFF2-40B4-BE49-F238E27FC236}">
                <a16:creationId xmlns:a16="http://schemas.microsoft.com/office/drawing/2014/main" id="{D9A07060-D576-A194-513A-FC83AC594081}"/>
              </a:ext>
            </a:extLst>
          </p:cNvPr>
          <p:cNvSpPr/>
          <p:nvPr/>
        </p:nvSpPr>
        <p:spPr>
          <a:xfrm>
            <a:off x="807341" y="1158159"/>
            <a:ext cx="7597623" cy="34388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BC9FAB5-2405-D649-D22E-880096ECB73F}"/>
              </a:ext>
            </a:extLst>
          </p:cNvPr>
          <p:cNvSpPr/>
          <p:nvPr/>
        </p:nvSpPr>
        <p:spPr>
          <a:xfrm>
            <a:off x="909916" y="1253919"/>
            <a:ext cx="8134654" cy="3139321"/>
          </a:xfrm>
          <a:prstGeom prst="rect">
            <a:avLst/>
          </a:prstGeom>
        </p:spPr>
        <p:txBody>
          <a:bodyPr wrap="square">
            <a:spAutoFit/>
          </a:bodyPr>
          <a:lstStyle/>
          <a:p>
            <a:r>
              <a:rPr lang="en-US" dirty="0"/>
              <a:t>Candidate			Assembles preliminary materials</a:t>
            </a:r>
          </a:p>
          <a:p>
            <a:endParaRPr lang="en-US" dirty="0"/>
          </a:p>
          <a:p>
            <a:r>
              <a:rPr lang="en-US" dirty="0"/>
              <a:t>APT Coord			Completes dossier, including letters from referees</a:t>
            </a:r>
          </a:p>
          <a:p>
            <a:r>
              <a:rPr lang="en-US" dirty="0"/>
              <a:t>	</a:t>
            </a:r>
          </a:p>
          <a:p>
            <a:r>
              <a:rPr lang="en-US" dirty="0"/>
              <a:t>Dept	 &amp; Chair			Reviews dossier, makes recommendation to Dean</a:t>
            </a:r>
          </a:p>
          <a:p>
            <a:endParaRPr lang="en-US" dirty="0"/>
          </a:p>
          <a:p>
            <a:r>
              <a:rPr lang="en-US" dirty="0"/>
              <a:t>FAPTC &amp; Dean			Reviews dossier, makes recommendation to Provost</a:t>
            </a:r>
          </a:p>
          <a:p>
            <a:r>
              <a:rPr lang="en-US" dirty="0"/>
              <a:t>			</a:t>
            </a:r>
          </a:p>
          <a:p>
            <a:r>
              <a:rPr lang="en-US" dirty="0"/>
              <a:t>UCAPT				Reviews dossier, makes recommendation to Provost</a:t>
            </a:r>
          </a:p>
          <a:p>
            <a:endParaRPr lang="en-US" dirty="0"/>
          </a:p>
          <a:p>
            <a:r>
              <a:rPr lang="en-US" dirty="0"/>
              <a:t>Provost				Reviews dossier, makes decision</a:t>
            </a:r>
          </a:p>
        </p:txBody>
      </p:sp>
      <p:pic>
        <p:nvPicPr>
          <p:cNvPr id="1026" name="Picture 2" descr="How to Write a Job Recommendation Letter">
            <a:extLst>
              <a:ext uri="{FF2B5EF4-FFF2-40B4-BE49-F238E27FC236}">
                <a16:creationId xmlns:a16="http://schemas.microsoft.com/office/drawing/2014/main" id="{08F2B8E6-96C0-A407-1852-88CFE623B47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7341" y="4758676"/>
            <a:ext cx="3764659" cy="18823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umbs Up And Down Images – Browse 108 ...">
            <a:extLst>
              <a:ext uri="{FF2B5EF4-FFF2-40B4-BE49-F238E27FC236}">
                <a16:creationId xmlns:a16="http://schemas.microsoft.com/office/drawing/2014/main" id="{9C79CA70-5347-198D-E791-7BFBE954BDB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64509" y="4758676"/>
            <a:ext cx="3540455" cy="1891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978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461" y="74218"/>
            <a:ext cx="8929109" cy="584776"/>
          </a:xfrm>
          <a:prstGeom prst="rect">
            <a:avLst/>
          </a:prstGeom>
        </p:spPr>
        <p:txBody>
          <a:bodyPr wrap="square">
            <a:spAutoFit/>
          </a:bodyPr>
          <a:lstStyle/>
          <a:p>
            <a:pPr algn="ctr"/>
            <a:r>
              <a:rPr lang="en-US" sz="3200" b="1" dirty="0">
                <a:solidFill>
                  <a:srgbClr val="800000"/>
                </a:solidFill>
              </a:rPr>
              <a:t>Tenure Timeline: why does it take so long?</a:t>
            </a:r>
          </a:p>
        </p:txBody>
      </p:sp>
      <p:sp>
        <p:nvSpPr>
          <p:cNvPr id="3" name="Rectangle 2"/>
          <p:cNvSpPr/>
          <p:nvPr/>
        </p:nvSpPr>
        <p:spPr>
          <a:xfrm>
            <a:off x="299509" y="832556"/>
            <a:ext cx="8649810" cy="49247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646940" y="968011"/>
            <a:ext cx="8134654" cy="4524316"/>
          </a:xfrm>
          <a:prstGeom prst="rect">
            <a:avLst/>
          </a:prstGeom>
        </p:spPr>
        <p:txBody>
          <a:bodyPr wrap="square">
            <a:spAutoFit/>
          </a:bodyPr>
          <a:lstStyle/>
          <a:p>
            <a:r>
              <a:rPr lang="en-US"/>
              <a:t>June 30		Mandatory decision date</a:t>
            </a:r>
          </a:p>
          <a:p>
            <a:endParaRPr lang="en-US"/>
          </a:p>
          <a:p>
            <a:r>
              <a:rPr lang="en-US"/>
              <a:t>Spring		UCAPT review:</a:t>
            </a:r>
          </a:p>
          <a:p>
            <a:r>
              <a:rPr lang="en-US"/>
              <a:t>				Dossier reviewed in Vice Provost's Office</a:t>
            </a:r>
          </a:p>
          <a:p>
            <a:r>
              <a:rPr lang="en-US"/>
              <a:t>				Dossier put on UCAPT agenda, distributed to UCAPT panel</a:t>
            </a:r>
          </a:p>
          <a:p>
            <a:r>
              <a:rPr lang="en-US"/>
              <a:t>				Panel meets to make recommendation to Provost</a:t>
            </a:r>
          </a:p>
          <a:p>
            <a:r>
              <a:rPr lang="en-US"/>
              <a:t>				Provost makes decision on behalf of President</a:t>
            </a:r>
          </a:p>
          <a:p>
            <a:r>
              <a:rPr lang="en-US"/>
              <a:t>	</a:t>
            </a:r>
          </a:p>
          <a:p>
            <a:r>
              <a:rPr lang="en-US"/>
              <a:t>Fall			FAPTC review:</a:t>
            </a:r>
          </a:p>
          <a:p>
            <a:r>
              <a:rPr lang="en-US"/>
              <a:t> 				Dossier reviewed in Office of Faculty Affairs</a:t>
            </a:r>
          </a:p>
          <a:p>
            <a:r>
              <a:rPr lang="en-US"/>
              <a:t>				Dossier put on FAPTC agenda, distributed to FAPTC panel</a:t>
            </a:r>
          </a:p>
          <a:p>
            <a:r>
              <a:rPr lang="en-US"/>
              <a:t>				Panel meets to make recommendation to Dean</a:t>
            </a:r>
          </a:p>
          <a:p>
            <a:r>
              <a:rPr lang="en-US"/>
              <a:t>				Dean prepares written assessment and recommendation</a:t>
            </a:r>
          </a:p>
          <a:p>
            <a:r>
              <a:rPr lang="en-US"/>
              <a:t>				Dossier delivered to Vice Provost's Office </a:t>
            </a:r>
          </a:p>
          <a:p>
            <a:r>
              <a:rPr lang="en-US"/>
              <a:t>			  </a:t>
            </a:r>
          </a:p>
          <a:p>
            <a:r>
              <a:rPr lang="en-US"/>
              <a:t>October 1	Deadline for Faculty Affairs to receive completed dossier</a:t>
            </a:r>
          </a:p>
        </p:txBody>
      </p:sp>
    </p:spTree>
    <p:extLst>
      <p:ext uri="{BB962C8B-B14F-4D97-AF65-F5344CB8AC3E}">
        <p14:creationId xmlns:p14="http://schemas.microsoft.com/office/powerpoint/2010/main" val="2081249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461" y="74218"/>
            <a:ext cx="8929109" cy="584776"/>
          </a:xfrm>
          <a:prstGeom prst="rect">
            <a:avLst/>
          </a:prstGeom>
        </p:spPr>
        <p:txBody>
          <a:bodyPr wrap="square">
            <a:spAutoFit/>
          </a:bodyPr>
          <a:lstStyle/>
          <a:p>
            <a:pPr algn="ctr"/>
            <a:r>
              <a:rPr lang="en-US" sz="3200" b="1" dirty="0">
                <a:solidFill>
                  <a:srgbClr val="800000"/>
                </a:solidFill>
              </a:rPr>
              <a:t>Tenure Timeline: assembling the dossier</a:t>
            </a:r>
          </a:p>
        </p:txBody>
      </p:sp>
      <p:sp>
        <p:nvSpPr>
          <p:cNvPr id="5" name="Rectangle 4"/>
          <p:cNvSpPr/>
          <p:nvPr/>
        </p:nvSpPr>
        <p:spPr>
          <a:xfrm>
            <a:off x="299509" y="807483"/>
            <a:ext cx="8649810" cy="37786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46940" y="835705"/>
            <a:ext cx="8134654" cy="3693319"/>
          </a:xfrm>
          <a:prstGeom prst="rect">
            <a:avLst/>
          </a:prstGeom>
        </p:spPr>
        <p:txBody>
          <a:bodyPr wrap="square">
            <a:spAutoFit/>
          </a:bodyPr>
          <a:lstStyle/>
          <a:p>
            <a:r>
              <a:rPr lang="en-US"/>
              <a:t>October 1	Deadline for Faculty Affairs to receive completed dossier</a:t>
            </a:r>
          </a:p>
          <a:p>
            <a:endParaRPr lang="en-US"/>
          </a:p>
          <a:p>
            <a:r>
              <a:rPr lang="en-US"/>
              <a:t>September 1	Dossier assembled and distributed to Dept APT Committee</a:t>
            </a:r>
          </a:p>
          <a:p>
            <a:r>
              <a:rPr lang="en-US"/>
              <a:t>			Dept APT Committee reviews and discusses dossier</a:t>
            </a:r>
          </a:p>
          <a:p>
            <a:r>
              <a:rPr lang="en-US"/>
              <a:t>			Chair writes assessment letter</a:t>
            </a:r>
          </a:p>
          <a:p>
            <a:r>
              <a:rPr lang="en-US"/>
              <a:t>			Dossier delivered to Faculty Affairs</a:t>
            </a:r>
          </a:p>
          <a:p>
            <a:r>
              <a:rPr lang="en-US"/>
              <a:t>	</a:t>
            </a:r>
          </a:p>
          <a:p>
            <a:r>
              <a:rPr lang="en-US"/>
              <a:t>July 1		Review preliminary dossier</a:t>
            </a:r>
          </a:p>
          <a:p>
            <a:r>
              <a:rPr lang="en-US"/>
              <a:t>			Request letters</a:t>
            </a:r>
          </a:p>
          <a:p>
            <a:r>
              <a:rPr lang="en-US"/>
              <a:t>			Review letters: are they arms-length?  </a:t>
            </a:r>
          </a:p>
          <a:p>
            <a:r>
              <a:rPr lang="en-US"/>
              <a:t>				did they answer all questions? if not, follow up by email.  </a:t>
            </a:r>
          </a:p>
          <a:p>
            <a:r>
              <a:rPr lang="en-US"/>
              <a:t>			  </a:t>
            </a:r>
          </a:p>
          <a:p>
            <a:r>
              <a:rPr lang="en-US"/>
              <a:t>June 1		Receive preliminary materials from candidate</a:t>
            </a:r>
          </a:p>
        </p:txBody>
      </p:sp>
      <p:sp>
        <p:nvSpPr>
          <p:cNvPr id="7" name="Rectangle 6"/>
          <p:cNvSpPr/>
          <p:nvPr/>
        </p:nvSpPr>
        <p:spPr>
          <a:xfrm>
            <a:off x="299509" y="5291671"/>
            <a:ext cx="8649810" cy="12320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46940" y="5440320"/>
            <a:ext cx="8134654" cy="923330"/>
          </a:xfrm>
          <a:prstGeom prst="rect">
            <a:avLst/>
          </a:prstGeom>
        </p:spPr>
        <p:txBody>
          <a:bodyPr wrap="square">
            <a:spAutoFit/>
          </a:bodyPr>
          <a:lstStyle/>
          <a:p>
            <a:r>
              <a:rPr lang="en-US"/>
              <a:t>• Keep track of appointments and promotions for your departmental faculty.</a:t>
            </a:r>
          </a:p>
          <a:p>
            <a:r>
              <a:rPr lang="en-US"/>
              <a:t>• Know the mandatory decision dates for assistant professors on the tenure track.</a:t>
            </a:r>
          </a:p>
          <a:p>
            <a:r>
              <a:rPr lang="en-US"/>
              <a:t>• Alert faculty of upcoming deadlines.</a:t>
            </a:r>
          </a:p>
        </p:txBody>
      </p:sp>
      <p:sp>
        <p:nvSpPr>
          <p:cNvPr id="9" name="Rectangle 8"/>
          <p:cNvSpPr/>
          <p:nvPr/>
        </p:nvSpPr>
        <p:spPr>
          <a:xfrm>
            <a:off x="214891" y="4684888"/>
            <a:ext cx="8929109" cy="584776"/>
          </a:xfrm>
          <a:prstGeom prst="rect">
            <a:avLst/>
          </a:prstGeom>
        </p:spPr>
        <p:txBody>
          <a:bodyPr wrap="square">
            <a:spAutoFit/>
          </a:bodyPr>
          <a:lstStyle/>
          <a:p>
            <a:pPr algn="ctr"/>
            <a:r>
              <a:rPr lang="en-US" sz="3200" b="1" dirty="0">
                <a:solidFill>
                  <a:srgbClr val="800000"/>
                </a:solidFill>
              </a:rPr>
              <a:t>Be Prepared</a:t>
            </a:r>
          </a:p>
        </p:txBody>
      </p:sp>
    </p:spTree>
    <p:extLst>
      <p:ext uri="{BB962C8B-B14F-4D97-AF65-F5344CB8AC3E}">
        <p14:creationId xmlns:p14="http://schemas.microsoft.com/office/powerpoint/2010/main" val="1160959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11724</TotalTime>
  <Words>2351</Words>
  <Application>Microsoft Macintosh PowerPoint</Application>
  <PresentationFormat>On-screen Show (4:3)</PresentationFormat>
  <Paragraphs>278</Paragraphs>
  <Slides>44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Aptos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Wood</dc:creator>
  <cp:lastModifiedBy>Ruth I. Wood</cp:lastModifiedBy>
  <cp:revision>100</cp:revision>
  <dcterms:created xsi:type="dcterms:W3CDTF">2014-08-22T17:15:43Z</dcterms:created>
  <dcterms:modified xsi:type="dcterms:W3CDTF">2024-06-06T16:25:37Z</dcterms:modified>
</cp:coreProperties>
</file>