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95" r:id="rId2"/>
    <p:sldId id="396" r:id="rId3"/>
    <p:sldId id="603" r:id="rId4"/>
    <p:sldId id="584" r:id="rId5"/>
    <p:sldId id="872" r:id="rId6"/>
    <p:sldId id="926" r:id="rId7"/>
    <p:sldId id="927" r:id="rId8"/>
    <p:sldId id="918" r:id="rId9"/>
    <p:sldId id="929" r:id="rId10"/>
    <p:sldId id="928" r:id="rId11"/>
    <p:sldId id="921" r:id="rId12"/>
    <p:sldId id="922" r:id="rId13"/>
    <p:sldId id="931" r:id="rId14"/>
    <p:sldId id="932" r:id="rId15"/>
    <p:sldId id="930" r:id="rId16"/>
    <p:sldId id="925" r:id="rId17"/>
    <p:sldId id="867" r:id="rId18"/>
    <p:sldId id="933" r:id="rId19"/>
    <p:sldId id="408" r:id="rId20"/>
    <p:sldId id="400" r:id="rId21"/>
    <p:sldId id="401" r:id="rId22"/>
    <p:sldId id="402" r:id="rId23"/>
    <p:sldId id="403" r:id="rId24"/>
    <p:sldId id="405" r:id="rId25"/>
    <p:sldId id="934" r:id="rId26"/>
    <p:sldId id="404" r:id="rId27"/>
    <p:sldId id="409" r:id="rId28"/>
    <p:sldId id="399" r:id="rId29"/>
    <p:sldId id="407" r:id="rId30"/>
    <p:sldId id="406" r:id="rId31"/>
    <p:sldId id="93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6E7"/>
    <a:srgbClr val="991B1D"/>
    <a:srgbClr val="9C0300"/>
    <a:srgbClr val="D50009"/>
    <a:srgbClr val="EC0028"/>
    <a:srgbClr val="9A1A1D"/>
    <a:srgbClr val="FFCC01"/>
    <a:srgbClr val="E9BA05"/>
    <a:srgbClr val="FFC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8"/>
    <p:restoredTop sz="57342"/>
  </p:normalViewPr>
  <p:slideViewPr>
    <p:cSldViewPr snapToGrid="0" snapToObjects="1" showGuides="1">
      <p:cViewPr varScale="1">
        <p:scale>
          <a:sx n="86" d="100"/>
          <a:sy n="86" d="100"/>
        </p:scale>
        <p:origin x="114" y="486"/>
      </p:cViewPr>
      <p:guideLst/>
    </p:cSldViewPr>
  </p:slideViewPr>
  <p:outlineViewPr>
    <p:cViewPr>
      <p:scale>
        <a:sx n="33" d="100"/>
        <a:sy n="33" d="100"/>
      </p:scale>
      <p:origin x="0" y="-1936"/>
    </p:cViewPr>
  </p:outlineViewPr>
  <p:notesTextViewPr>
    <p:cViewPr>
      <p:scale>
        <a:sx n="135" d="100"/>
        <a:sy n="135" d="100"/>
      </p:scale>
      <p:origin x="0" y="0"/>
    </p:cViewPr>
  </p:notesTextViewPr>
  <p:sorterViewPr>
    <p:cViewPr>
      <p:scale>
        <a:sx n="117" d="100"/>
        <a:sy n="11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E8DBE-3EA0-104D-89A0-DBF779080C21}"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FFA78-62EF-5049-88F4-78753643968D}" type="slidenum">
              <a:rPr lang="en-US" smtClean="0"/>
              <a:t>‹#›</a:t>
            </a:fld>
            <a:endParaRPr lang="en-US"/>
          </a:p>
        </p:txBody>
      </p:sp>
    </p:spTree>
    <p:extLst>
      <p:ext uri="{BB962C8B-B14F-4D97-AF65-F5344CB8AC3E}">
        <p14:creationId xmlns:p14="http://schemas.microsoft.com/office/powerpoint/2010/main" val="257243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3</a:t>
            </a:fld>
            <a:endParaRPr lang="en-US" dirty="0"/>
          </a:p>
        </p:txBody>
      </p:sp>
    </p:spTree>
    <p:extLst>
      <p:ext uri="{BB962C8B-B14F-4D97-AF65-F5344CB8AC3E}">
        <p14:creationId xmlns:p14="http://schemas.microsoft.com/office/powerpoint/2010/main" val="383889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D1758-ED3D-4611-B861-63A1DF032208}" type="slidenum">
              <a:rPr lang="en-US" smtClean="0"/>
              <a:t>17</a:t>
            </a:fld>
            <a:endParaRPr lang="en-US" dirty="0"/>
          </a:p>
        </p:txBody>
      </p:sp>
    </p:spTree>
    <p:extLst>
      <p:ext uri="{BB962C8B-B14F-4D97-AF65-F5344CB8AC3E}">
        <p14:creationId xmlns:p14="http://schemas.microsoft.com/office/powerpoint/2010/main" val="174597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89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C937A-E45B-304C-83F5-605526C200E8}"/>
              </a:ext>
            </a:extLst>
          </p:cNvPr>
          <p:cNvSpPr>
            <a:spLocks noGrp="1"/>
          </p:cNvSpPr>
          <p:nvPr>
            <p:ph type="title"/>
          </p:nvPr>
        </p:nvSpPr>
        <p:spPr>
          <a:xfrm>
            <a:off x="911363" y="1083574"/>
            <a:ext cx="10515600" cy="616018"/>
          </a:xfrm>
          <a:prstGeom prst="rect">
            <a:avLst/>
          </a:prstGeom>
        </p:spPr>
        <p:txBody>
          <a:bodyPr anchor="t" anchorCtr="0"/>
          <a:lstStyle>
            <a:lvl1pPr>
              <a:defRPr sz="4000" baseline="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8BF45A8-1245-5D48-BA1B-93B4922F757B}"/>
              </a:ext>
            </a:extLst>
          </p:cNvPr>
          <p:cNvSpPr>
            <a:spLocks noGrp="1"/>
          </p:cNvSpPr>
          <p:nvPr>
            <p:ph type="body" idx="1"/>
          </p:nvPr>
        </p:nvSpPr>
        <p:spPr>
          <a:xfrm>
            <a:off x="911363" y="1958011"/>
            <a:ext cx="10515600" cy="1845641"/>
          </a:xfrm>
          <a:prstGeom prst="rect">
            <a:avLst/>
          </a:prstGeom>
        </p:spPr>
        <p:txBody>
          <a:bodyPr/>
          <a:lstStyle>
            <a:lvl1pPr marL="0" indent="0">
              <a:buNone/>
              <a:defRPr sz="2400" baseline="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79987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1C78B-A4C2-AE4F-9A07-6714DF6F0418}"/>
              </a:ext>
            </a:extLst>
          </p:cNvPr>
          <p:cNvSpPr>
            <a:spLocks noGrp="1"/>
          </p:cNvSpPr>
          <p:nvPr>
            <p:ph type="title" hasCustomPrompt="1"/>
          </p:nvPr>
        </p:nvSpPr>
        <p:spPr>
          <a:xfrm>
            <a:off x="839788" y="457200"/>
            <a:ext cx="3932237" cy="1600200"/>
          </a:xfrm>
          <a:prstGeom prst="rect">
            <a:avLst/>
          </a:prstGeom>
        </p:spPr>
        <p:txBody>
          <a:bodyPr anchor="t" anchorCtr="0"/>
          <a:lstStyle>
            <a:lvl1pPr fontAlgn="t">
              <a:defRPr sz="3200" baseline="0">
                <a:solidFill>
                  <a:schemeClr val="tx2"/>
                </a:solidFill>
              </a:defRPr>
            </a:lvl1pPr>
          </a:lstStyle>
          <a:p>
            <a:r>
              <a:rPr lang="en-US" dirty="0"/>
              <a:t>Subhead</a:t>
            </a:r>
          </a:p>
        </p:txBody>
      </p:sp>
      <p:sp>
        <p:nvSpPr>
          <p:cNvPr id="3" name="Picture Placeholder 2">
            <a:extLst>
              <a:ext uri="{FF2B5EF4-FFF2-40B4-BE49-F238E27FC236}">
                <a16:creationId xmlns:a16="http://schemas.microsoft.com/office/drawing/2014/main" id="{045795E9-C19D-E64F-AD2A-3F893D3A72D5}"/>
              </a:ext>
            </a:extLst>
          </p:cNvPr>
          <p:cNvSpPr>
            <a:spLocks noGrp="1"/>
          </p:cNvSpPr>
          <p:nvPr>
            <p:ph type="pic" idx="1"/>
          </p:nvPr>
        </p:nvSpPr>
        <p:spPr>
          <a:xfrm>
            <a:off x="5127771" y="460954"/>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0C80E082-9A75-DA41-A07A-7F9E939A30CD}"/>
              </a:ext>
            </a:extLst>
          </p:cNvPr>
          <p:cNvSpPr>
            <a:spLocks noGrp="1"/>
          </p:cNvSpPr>
          <p:nvPr>
            <p:ph type="body" sz="half" idx="2" hasCustomPrompt="1"/>
          </p:nvPr>
        </p:nvSpPr>
        <p:spPr>
          <a:xfrm>
            <a:off x="839788" y="2318326"/>
            <a:ext cx="3932237" cy="3406613"/>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Text Content</a:t>
            </a:r>
          </a:p>
        </p:txBody>
      </p:sp>
    </p:spTree>
    <p:extLst>
      <p:ext uri="{BB962C8B-B14F-4D97-AF65-F5344CB8AC3E}">
        <p14:creationId xmlns:p14="http://schemas.microsoft.com/office/powerpoint/2010/main" val="221846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4147-C711-CA42-9870-5F2836BFB927}"/>
              </a:ext>
            </a:extLst>
          </p:cNvPr>
          <p:cNvSpPr>
            <a:spLocks noGrp="1"/>
          </p:cNvSpPr>
          <p:nvPr>
            <p:ph type="title"/>
          </p:nvPr>
        </p:nvSpPr>
        <p:spPr>
          <a:xfrm>
            <a:off x="838200" y="365126"/>
            <a:ext cx="10515600" cy="837510"/>
          </a:xfrm>
          <a:prstGeom prst="rect">
            <a:avLst/>
          </a:prstGeom>
        </p:spPr>
        <p:txBody>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00318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66AD-A339-2645-A5CF-27AAF731CECB}"/>
              </a:ext>
            </a:extLst>
          </p:cNvPr>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C6FB7C-642D-E446-A8BB-91F7EF3EF656}"/>
              </a:ext>
            </a:extLst>
          </p:cNvPr>
          <p:cNvSpPr>
            <a:spLocks noGrp="1"/>
          </p:cNvSpPr>
          <p:nvPr>
            <p:ph idx="1"/>
          </p:nvPr>
        </p:nvSpPr>
        <p:spPr>
          <a:xfrm>
            <a:off x="838200" y="1825627"/>
            <a:ext cx="10515600" cy="377161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48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nchor="ctr" anchorCtr="0"/>
          <a:lstStyle>
            <a:lvl1pPr marL="0" indent="0" algn="ctr">
              <a:buNone/>
              <a:defRPr sz="1600">
                <a:solidFill>
                  <a:schemeClr val="accent5"/>
                </a:solidFill>
                <a:latin typeface="Lato" panose="020F0502020204030203" pitchFamily="34" charset="0"/>
              </a:defRPr>
            </a:lvl1pPr>
          </a:lstStyle>
          <a:p>
            <a:r>
              <a:rPr lang="en-US" dirty="0"/>
              <a:t>Click icon to add picture</a:t>
            </a:r>
          </a:p>
        </p:txBody>
      </p:sp>
    </p:spTree>
    <p:extLst>
      <p:ext uri="{BB962C8B-B14F-4D97-AF65-F5344CB8AC3E}">
        <p14:creationId xmlns:p14="http://schemas.microsoft.com/office/powerpoint/2010/main" val="30119123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45747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778936" y="767788"/>
            <a:ext cx="10604499" cy="511013"/>
          </a:xfrm>
          <a:prstGeom prst="rect">
            <a:avLst/>
          </a:prstGeom>
        </p:spPr>
        <p:txBody>
          <a:bodyPr lIns="0" tIns="0" rIns="0" bIns="0"/>
          <a:lstStyle>
            <a:lvl1pPr marL="0" indent="0" algn="l">
              <a:lnSpc>
                <a:spcPct val="100000"/>
              </a:lnSpc>
              <a:spcBef>
                <a:spcPts val="0"/>
              </a:spcBef>
              <a:buNone/>
              <a:defRPr sz="2933" b="0" cap="all" spc="67" baseline="0">
                <a:solidFill>
                  <a:schemeClr val="accent1"/>
                </a:solidFill>
                <a:latin typeface="Lato Black" panose="020F0A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sp>
        <p:nvSpPr>
          <p:cNvPr id="3" name="Text Placeholder 9"/>
          <p:cNvSpPr>
            <a:spLocks noGrp="1"/>
          </p:cNvSpPr>
          <p:nvPr>
            <p:ph type="body" sz="quarter" idx="11"/>
          </p:nvPr>
        </p:nvSpPr>
        <p:spPr>
          <a:xfrm>
            <a:off x="791633" y="1278801"/>
            <a:ext cx="10604499" cy="188459"/>
          </a:xfrm>
          <a:prstGeom prst="rect">
            <a:avLst/>
          </a:prstGeom>
        </p:spPr>
        <p:txBody>
          <a:bodyPr lIns="0" tIns="0" rIns="0" bIns="0"/>
          <a:lstStyle>
            <a:lvl1pPr marL="0" indent="0" algn="l">
              <a:lnSpc>
                <a:spcPts val="1600"/>
              </a:lnSpc>
              <a:spcBef>
                <a:spcPts val="0"/>
              </a:spcBef>
              <a:buNone/>
              <a:defRPr sz="1200" b="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stStyle>
          <a:p>
            <a:pPr lvl="0"/>
            <a:r>
              <a:rPr lang="en-US"/>
              <a:t>Click to edit Master text styles</a:t>
            </a:r>
          </a:p>
        </p:txBody>
      </p:sp>
      <p:cxnSp>
        <p:nvCxnSpPr>
          <p:cNvPr id="5" name="Straight Connector 4"/>
          <p:cNvCxnSpPr>
            <a:cxnSpLocks/>
          </p:cNvCxnSpPr>
          <p:nvPr userDrawn="1"/>
        </p:nvCxnSpPr>
        <p:spPr>
          <a:xfrm>
            <a:off x="791633" y="656089"/>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0585897" y="6297122"/>
            <a:ext cx="275991" cy="164212"/>
          </a:xfrm>
          <a:prstGeom prst="rect">
            <a:avLst/>
          </a:prstGeom>
          <a:noFill/>
        </p:spPr>
        <p:txBody>
          <a:bodyPr wrap="square" lIns="0" tIns="0" rIns="0" bIns="0" rtlCol="0">
            <a:spAutoFit/>
          </a:bodyPr>
          <a:lstStyle/>
          <a:p>
            <a:pPr algn="r"/>
            <a:fld id="{27692F5A-FC14-4E83-B4CC-18F6C2D780A4}" type="slidenum">
              <a:rPr lang="en-US" sz="1067" b="0" spc="40" baseline="0" smtClean="0">
                <a:solidFill>
                  <a:schemeClr val="accent4"/>
                </a:solidFill>
                <a:latin typeface="Lato" panose="020F0502020204030203" pitchFamily="34" charset="0"/>
              </a:rPr>
              <a:pPr algn="r"/>
              <a:t>‹#›</a:t>
            </a:fld>
            <a:endParaRPr lang="en-US" sz="1067" b="0" spc="40" baseline="0" dirty="0">
              <a:solidFill>
                <a:schemeClr val="accent4"/>
              </a:solidFill>
              <a:latin typeface="Lato" panose="020F0502020204030203" pitchFamily="34" charset="0"/>
            </a:endParaRPr>
          </a:p>
        </p:txBody>
      </p:sp>
      <p:sp>
        <p:nvSpPr>
          <p:cNvPr id="11" name="Freeform 5">
            <a:hlinkClick r:id="" action="ppaction://hlinkshowjump?jump=nextslide"/>
          </p:cNvPr>
          <p:cNvSpPr>
            <a:spLocks noEditPoints="1"/>
          </p:cNvSpPr>
          <p:nvPr userDrawn="1"/>
        </p:nvSpPr>
        <p:spPr bwMode="auto">
          <a:xfrm>
            <a:off x="11209905" y="6284422"/>
            <a:ext cx="188345" cy="188345"/>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5">
            <a:hlinkClick r:id="" action="ppaction://hlinkshowjump?jump=previousslide"/>
          </p:cNvPr>
          <p:cNvSpPr>
            <a:spLocks noEditPoints="1"/>
          </p:cNvSpPr>
          <p:nvPr userDrawn="1"/>
        </p:nvSpPr>
        <p:spPr bwMode="auto">
          <a:xfrm>
            <a:off x="10992130" y="6284422"/>
            <a:ext cx="188345" cy="188345"/>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121920" tIns="60960" rIns="121920" bIns="60960" numCol="1" anchor="t" anchorCtr="0" compatLnSpc="1">
            <a:prstTxWarp prst="textNoShape">
              <a:avLst/>
            </a:prstTxWarp>
          </a:bodyPr>
          <a:lstStyle/>
          <a:p>
            <a:endParaRPr lang="en-US" sz="2400" dirty="0"/>
          </a:p>
        </p:txBody>
      </p:sp>
      <p:pic>
        <p:nvPicPr>
          <p:cNvPr id="9" name="Picture 8">
            <a:extLst>
              <a:ext uri="{FF2B5EF4-FFF2-40B4-BE49-F238E27FC236}">
                <a16:creationId xmlns:a16="http://schemas.microsoft.com/office/drawing/2014/main" id="{4B3FB635-F305-E342-A3B9-A224CA6E1D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89677" y="222329"/>
            <a:ext cx="2330896" cy="545460"/>
          </a:xfrm>
          <a:prstGeom prst="rect">
            <a:avLst/>
          </a:prstGeom>
        </p:spPr>
      </p:pic>
    </p:spTree>
    <p:extLst>
      <p:ext uri="{BB962C8B-B14F-4D97-AF65-F5344CB8AC3E}">
        <p14:creationId xmlns:p14="http://schemas.microsoft.com/office/powerpoint/2010/main" val="99446277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39CE71-622B-ED46-95B1-5A73F1ED0F52}"/>
              </a:ext>
            </a:extLst>
          </p:cNvPr>
          <p:cNvSpPr/>
          <p:nvPr userDrawn="1"/>
        </p:nvSpPr>
        <p:spPr>
          <a:xfrm>
            <a:off x="0" y="6092517"/>
            <a:ext cx="12192000" cy="765483"/>
          </a:xfrm>
          <a:prstGeom prst="rect">
            <a:avLst/>
          </a:prstGeom>
          <a:solidFill>
            <a:srgbClr val="991B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346F2601-4980-A948-999A-4D1ED4B6BF21}"/>
              </a:ext>
            </a:extLst>
          </p:cNvPr>
          <p:cNvPicPr>
            <a:picLocks noChangeAspect="1"/>
          </p:cNvPicPr>
          <p:nvPr userDrawn="1"/>
        </p:nvPicPr>
        <p:blipFill>
          <a:blip r:embed="rId10"/>
          <a:stretch>
            <a:fillRect/>
          </a:stretch>
        </p:blipFill>
        <p:spPr>
          <a:xfrm>
            <a:off x="372110" y="6342611"/>
            <a:ext cx="4381496" cy="274320"/>
          </a:xfrm>
          <a:prstGeom prst="rect">
            <a:avLst/>
          </a:prstGeom>
        </p:spPr>
      </p:pic>
    </p:spTree>
    <p:extLst>
      <p:ext uri="{BB962C8B-B14F-4D97-AF65-F5344CB8AC3E}">
        <p14:creationId xmlns:p14="http://schemas.microsoft.com/office/powerpoint/2010/main" val="24892702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4" r:id="rId4"/>
    <p:sldLayoutId id="2147483650" r:id="rId5"/>
    <p:sldLayoutId id="2147483658" r:id="rId6"/>
    <p:sldLayoutId id="2147483659" r:id="rId7"/>
    <p:sldLayoutId id="2147483660"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vduzdaba@usc.edu" TargetMode="External"/><Relationship Id="rId7" Type="http://schemas.openxmlformats.org/officeDocument/2006/relationships/image" Target="../media/image12.png"/><Relationship Id="rId2" Type="http://schemas.openxmlformats.org/officeDocument/2006/relationships/hyperlink" Target="https://dcg.usc.edu/contracts-and-grants-directory/" TargetMode="Externa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hyperlink" Target="https://fbs.usc.edu/sponsored-projects-accounting/contact-spa/" TargetMode="External"/><Relationship Id="rId4" Type="http://schemas.openxmlformats.org/officeDocument/2006/relationships/hyperlink" Target="mailto:Rountree@usc.edu"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keck.usc.edu/office-of-research-administration/policies-and-procedures/" TargetMode="External"/><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8" Type="http://schemas.openxmlformats.org/officeDocument/2006/relationships/hyperlink" Target="https://dcg.usc.edu/training-resources/" TargetMode="External"/><Relationship Id="rId3" Type="http://schemas.openxmlformats.org/officeDocument/2006/relationships/image" Target="../media/image5.jpeg"/><Relationship Id="rId7" Type="http://schemas.openxmlformats.org/officeDocument/2006/relationships/hyperlink" Target="https://uscedu.sharepoint.com/sites/WorkdayHub/SitePages/Non-Governmental-Service-Agreements-Process.aspx" TargetMode="External"/><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hyperlink" Target="https://dcg.usc.edu/wp-content/uploads/sites/4/2023/05/Contract-Responsibilities_FINAL.pdf" TargetMode="External"/><Relationship Id="rId5" Type="http://schemas.openxmlformats.org/officeDocument/2006/relationships/hyperlink" Target="https://keck.usc.edu/office-of-research-administration/policies-and-procedures" TargetMode="External"/><Relationship Id="rId4" Type="http://schemas.openxmlformats.org/officeDocument/2006/relationships/hyperlink" Target="https://dcg.usc.edu/service-agreemen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usc.zoom.us/j/98233041088" TargetMode="External"/><Relationship Id="rId5" Type="http://schemas.openxmlformats.org/officeDocument/2006/relationships/hyperlink" Target="mailto:Rountree@usc.edu" TargetMode="External"/><Relationship Id="rId4" Type="http://schemas.openxmlformats.org/officeDocument/2006/relationships/hyperlink" Target="mailto:vduzdaba@usc.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obbiepruitt.blogspot.com/2015/05/finishing-discipleship-and-small-groups.html" TargetMode="External"/><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closeout.usc.edu/"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gov/research-web/content/aboutprojectreports" TargetMode="External"/><Relationship Id="rId2" Type="http://schemas.openxmlformats.org/officeDocument/2006/relationships/hyperlink" Target="https://grants.nih.gov/grants/closeout/index.htm" TargetMode="External"/><Relationship Id="rId1" Type="http://schemas.openxmlformats.org/officeDocument/2006/relationships/slideLayout" Target="../slideLayouts/slideLayout5.xml"/><Relationship Id="rId4" Type="http://schemas.openxmlformats.org/officeDocument/2006/relationships/hyperlink" Target="http://mrmc.amedd.army.mil/index.cfm?pageid=researcher_resources.technical_reportin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ooc.usc.edu/compliance-programs/research-compliance/research-lifecycle-compliance-guidance/" TargetMode="External"/><Relationship Id="rId2" Type="http://schemas.openxmlformats.org/officeDocument/2006/relationships/hyperlink" Target="https://dcg.usc.edu/getting-started-2/award-closeout/"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dcg.usc.edu/contracts-and-grants-directory/" TargetMode="Externa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dcg.usc.edu/contracts-and-grants-directory/" TargetMode="Externa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a:xfrm>
            <a:off x="838200" y="113336"/>
            <a:ext cx="10515600" cy="1325563"/>
          </a:xfrm>
        </p:spPr>
        <p:txBody>
          <a:bodyPr/>
          <a:lstStyle/>
          <a:p>
            <a:pPr algn="ctr"/>
            <a:r>
              <a:rPr lang="en-US" b="1" dirty="0"/>
              <a:t>KSOM Research Administrators Forum</a:t>
            </a:r>
            <a:br>
              <a:rPr lang="en-US" b="1" dirty="0"/>
            </a:br>
            <a:r>
              <a:rPr lang="en-US" b="1" dirty="0"/>
              <a:t>May 17, 2025</a:t>
            </a:r>
          </a:p>
        </p:txBody>
      </p:sp>
      <p:sp>
        <p:nvSpPr>
          <p:cNvPr id="3" name="Content Placeholder 2">
            <a:extLst>
              <a:ext uri="{FF2B5EF4-FFF2-40B4-BE49-F238E27FC236}">
                <a16:creationId xmlns:a16="http://schemas.microsoft.com/office/drawing/2014/main" id="{9F0B4296-B14B-1B45-B586-A32233479BD0}"/>
              </a:ext>
            </a:extLst>
          </p:cNvPr>
          <p:cNvSpPr>
            <a:spLocks noGrp="1"/>
          </p:cNvSpPr>
          <p:nvPr>
            <p:ph idx="1"/>
          </p:nvPr>
        </p:nvSpPr>
        <p:spPr>
          <a:xfrm>
            <a:off x="1494667" y="1897134"/>
            <a:ext cx="7970880" cy="3244709"/>
          </a:xfrm>
        </p:spPr>
        <p:txBody>
          <a:bodyPr/>
          <a:lstStyle/>
          <a:p>
            <a:pPr marL="0" indent="0">
              <a:buNone/>
            </a:pPr>
            <a:r>
              <a:rPr lang="en-US" dirty="0"/>
              <a:t>AGENDA</a:t>
            </a:r>
          </a:p>
          <a:p>
            <a:r>
              <a:rPr lang="en-US" dirty="0"/>
              <a:t>Professional Service Agreements (Katie)</a:t>
            </a:r>
          </a:p>
          <a:p>
            <a:r>
              <a:rPr lang="en-US" dirty="0"/>
              <a:t>Grant Close-out (Janet)</a:t>
            </a:r>
          </a:p>
          <a:p>
            <a:r>
              <a:rPr lang="en-US" dirty="0"/>
              <a:t>Personal Conflict of Interest and Grants (Janet)</a:t>
            </a:r>
          </a:p>
          <a:p>
            <a:r>
              <a:rPr lang="en-US" dirty="0"/>
              <a:t>Grant deadlines and </a:t>
            </a:r>
            <a:r>
              <a:rPr lang="en-US"/>
              <a:t>University closure </a:t>
            </a:r>
            <a:r>
              <a:rPr lang="en-US" dirty="0"/>
              <a:t>July 4 &amp; 5</a:t>
            </a:r>
          </a:p>
        </p:txBody>
      </p:sp>
    </p:spTree>
    <p:extLst>
      <p:ext uri="{BB962C8B-B14F-4D97-AF65-F5344CB8AC3E}">
        <p14:creationId xmlns:p14="http://schemas.microsoft.com/office/powerpoint/2010/main" val="51225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5724C-EC17-431E-9EB9-3CA50D105269}"/>
              </a:ext>
            </a:extLst>
          </p:cNvPr>
          <p:cNvSpPr>
            <a:spLocks noGrp="1"/>
          </p:cNvSpPr>
          <p:nvPr>
            <p:ph type="body" sz="quarter" idx="10"/>
          </p:nvPr>
        </p:nvSpPr>
        <p:spPr>
          <a:xfrm>
            <a:off x="793751" y="958100"/>
            <a:ext cx="10604499" cy="511013"/>
          </a:xfrm>
        </p:spPr>
        <p:txBody>
          <a:bodyPr/>
          <a:lstStyle/>
          <a:p>
            <a:r>
              <a:rPr lang="en-US" b="1" dirty="0">
                <a:solidFill>
                  <a:schemeClr val="accent2"/>
                </a:solidFill>
                <a:latin typeface="Raleway" panose="020B0003030101060003" pitchFamily="34" charset="0"/>
              </a:rPr>
              <a:t>Roles and responsibilities – points of contact</a:t>
            </a:r>
            <a:endParaRPr lang="en-US" b="1" dirty="0">
              <a:solidFill>
                <a:schemeClr val="bg2">
                  <a:lumMod val="25000"/>
                </a:schemeClr>
              </a:solidFill>
              <a:latin typeface="Raleway" panose="020B0003030101060003" pitchFamily="34" charset="0"/>
            </a:endParaRPr>
          </a:p>
          <a:p>
            <a:endParaRPr lang="en-US" dirty="0">
              <a:latin typeface="Raleway" panose="020B0003030101060003" pitchFamily="34" charset="0"/>
            </a:endParaRPr>
          </a:p>
        </p:txBody>
      </p:sp>
      <p:sp>
        <p:nvSpPr>
          <p:cNvPr id="3" name="Text Placeholder 2">
            <a:extLst>
              <a:ext uri="{FF2B5EF4-FFF2-40B4-BE49-F238E27FC236}">
                <a16:creationId xmlns:a16="http://schemas.microsoft.com/office/drawing/2014/main" id="{E9D0C9F7-830F-4E8E-B527-B1712AEAC834}"/>
              </a:ext>
            </a:extLst>
          </p:cNvPr>
          <p:cNvSpPr>
            <a:spLocks noGrp="1"/>
          </p:cNvSpPr>
          <p:nvPr>
            <p:ph type="body" sz="quarter" idx="11"/>
          </p:nvPr>
        </p:nvSpPr>
        <p:spPr>
          <a:xfrm>
            <a:off x="404673" y="1426904"/>
            <a:ext cx="10604499" cy="188459"/>
          </a:xfrm>
        </p:spPr>
        <p:txBody>
          <a:bodyPr/>
          <a:lstStyle/>
          <a:p>
            <a:pPr marL="457189" lvl="1" indent="0">
              <a:buNone/>
            </a:pPr>
            <a:r>
              <a:rPr lang="en-US" sz="2133" dirty="0">
                <a:solidFill>
                  <a:schemeClr val="accent2"/>
                </a:solidFill>
                <a:latin typeface="Raleway" panose="020B0003030101060003" pitchFamily="34" charset="0"/>
                <a:hlinkClick r:id="rId2"/>
              </a:rPr>
              <a:t>https://dcg.usc.edu/service-agreements/</a:t>
            </a:r>
            <a:r>
              <a:rPr lang="en-US" sz="2133" dirty="0">
                <a:solidFill>
                  <a:schemeClr val="accent2"/>
                </a:solidFill>
                <a:latin typeface="Raleway" panose="020B0003030101060003" pitchFamily="34" charset="0"/>
              </a:rPr>
              <a:t>  </a:t>
            </a:r>
          </a:p>
          <a:p>
            <a:endParaRPr lang="en-US" dirty="0">
              <a:latin typeface="Raleway" panose="020B0003030101060003" pitchFamily="34" charset="0"/>
            </a:endParaRPr>
          </a:p>
        </p:txBody>
      </p:sp>
      <p:sp>
        <p:nvSpPr>
          <p:cNvPr id="4" name="Rectangle 3">
            <a:extLst>
              <a:ext uri="{FF2B5EF4-FFF2-40B4-BE49-F238E27FC236}">
                <a16:creationId xmlns:a16="http://schemas.microsoft.com/office/drawing/2014/main" id="{78D76CB7-7811-4EB0-97E7-60DE0DD31738}"/>
              </a:ext>
            </a:extLst>
          </p:cNvPr>
          <p:cNvSpPr/>
          <p:nvPr/>
        </p:nvSpPr>
        <p:spPr>
          <a:xfrm>
            <a:off x="676311" y="2179531"/>
            <a:ext cx="10061223" cy="3422925"/>
          </a:xfrm>
          <a:prstGeom prst="rect">
            <a:avLst/>
          </a:prstGeom>
        </p:spPr>
        <p:txBody>
          <a:bodyPr wrap="square">
            <a:spAutoFit/>
          </a:bodyPr>
          <a:lstStyle/>
          <a:p>
            <a:pPr>
              <a:lnSpc>
                <a:spcPts val="2267"/>
              </a:lnSpc>
              <a:spcAft>
                <a:spcPts val="1067"/>
              </a:spcAft>
            </a:pPr>
            <a:r>
              <a:rPr lang="en-US" sz="1867" b="1" dirty="0">
                <a:latin typeface="Raleway" panose="020B0003030101060003" pitchFamily="34" charset="0"/>
                <a:ea typeface="Calibri" panose="020F0502020204030204" pitchFamily="34" charset="0"/>
                <a:cs typeface="Calibri" panose="020F0502020204030204" pitchFamily="34" charset="0"/>
              </a:rPr>
              <a:t>Office of General Counsel (OGC)</a:t>
            </a:r>
          </a:p>
          <a:p>
            <a:pPr lvl="1">
              <a:lnSpc>
                <a:spcPts val="2267"/>
              </a:lnSpc>
              <a:spcAft>
                <a:spcPts val="1067"/>
              </a:spcAft>
            </a:pPr>
            <a:r>
              <a:rPr lang="es-ES" sz="1867" b="1" dirty="0">
                <a:latin typeface="Raleway" panose="020B0003030101060003" pitchFamily="34" charset="0"/>
                <a:ea typeface="Calibri" panose="020F0502020204030204" pitchFamily="34" charset="0"/>
                <a:cs typeface="Calibri" panose="020F0502020204030204" pitchFamily="34" charset="0"/>
              </a:rPr>
              <a:t>Vardan Duzdabanyan </a:t>
            </a:r>
            <a:r>
              <a:rPr lang="es-ES" sz="1867" b="1" dirty="0">
                <a:latin typeface="Raleway" panose="020B0003030101060003" pitchFamily="34" charset="0"/>
                <a:ea typeface="Calibri" panose="020F0502020204030204" pitchFamily="34" charset="0"/>
                <a:cs typeface="Calibri" panose="020F0502020204030204" pitchFamily="34" charset="0"/>
                <a:hlinkClick r:id="rId3"/>
              </a:rPr>
              <a:t>vduzdaba@usc.edu</a:t>
            </a:r>
            <a:r>
              <a:rPr lang="es-ES" sz="1867" b="1" dirty="0">
                <a:latin typeface="Raleway" panose="020B0003030101060003" pitchFamily="34" charset="0"/>
                <a:ea typeface="Calibri" panose="020F0502020204030204" pitchFamily="34" charset="0"/>
                <a:cs typeface="Calibri" panose="020F0502020204030204" pitchFamily="34" charset="0"/>
              </a:rPr>
              <a:t> </a:t>
            </a:r>
          </a:p>
          <a:p>
            <a:pPr>
              <a:lnSpc>
                <a:spcPts val="2267"/>
              </a:lnSpc>
              <a:spcAft>
                <a:spcPts val="1067"/>
              </a:spcAft>
            </a:pPr>
            <a:endParaRPr lang="es-ES" sz="1867" b="1" dirty="0">
              <a:latin typeface="Raleway" panose="020B0003030101060003" pitchFamily="34" charset="0"/>
              <a:ea typeface="Calibri" panose="020F0502020204030204" pitchFamily="34" charset="0"/>
              <a:cs typeface="Calibri" panose="020F0502020204030204" pitchFamily="34" charset="0"/>
            </a:endParaRPr>
          </a:p>
          <a:p>
            <a:pPr>
              <a:lnSpc>
                <a:spcPts val="2267"/>
              </a:lnSpc>
              <a:spcAft>
                <a:spcPts val="1067"/>
              </a:spcAft>
            </a:pPr>
            <a:r>
              <a:rPr lang="es-ES" sz="1867" b="1" dirty="0" err="1">
                <a:latin typeface="Raleway" panose="020B0003030101060003" pitchFamily="34" charset="0"/>
                <a:ea typeface="Calibri" panose="020F0502020204030204" pitchFamily="34" charset="0"/>
                <a:cs typeface="Calibri" panose="020F0502020204030204" pitchFamily="34" charset="0"/>
              </a:rPr>
              <a:t>Department</a:t>
            </a:r>
            <a:r>
              <a:rPr lang="es-ES" sz="1867" b="1" dirty="0">
                <a:latin typeface="Raleway" panose="020B0003030101060003" pitchFamily="34" charset="0"/>
                <a:ea typeface="Calibri" panose="020F0502020204030204" pitchFamily="34" charset="0"/>
                <a:cs typeface="Calibri" panose="020F0502020204030204" pitchFamily="34" charset="0"/>
              </a:rPr>
              <a:t> </a:t>
            </a:r>
            <a:r>
              <a:rPr lang="es-ES" sz="1867" b="1" dirty="0" err="1">
                <a:latin typeface="Raleway" panose="020B0003030101060003" pitchFamily="34" charset="0"/>
                <a:ea typeface="Calibri" panose="020F0502020204030204" pitchFamily="34" charset="0"/>
                <a:cs typeface="Calibri" panose="020F0502020204030204" pitchFamily="34" charset="0"/>
              </a:rPr>
              <a:t>of</a:t>
            </a:r>
            <a:r>
              <a:rPr lang="es-ES" sz="1867" b="1" dirty="0">
                <a:latin typeface="Raleway" panose="020B0003030101060003" pitchFamily="34" charset="0"/>
                <a:ea typeface="Calibri" panose="020F0502020204030204" pitchFamily="34" charset="0"/>
                <a:cs typeface="Calibri" panose="020F0502020204030204" pitchFamily="34" charset="0"/>
              </a:rPr>
              <a:t> Contracts and Grants (DCG)</a:t>
            </a:r>
          </a:p>
          <a:p>
            <a:pPr lvl="1">
              <a:lnSpc>
                <a:spcPts val="2267"/>
              </a:lnSpc>
              <a:spcAft>
                <a:spcPts val="1067"/>
              </a:spcAft>
            </a:pPr>
            <a:r>
              <a:rPr lang="es-ES" sz="1867" b="1" dirty="0">
                <a:latin typeface="Raleway" panose="020B0003030101060003" pitchFamily="34" charset="0"/>
                <a:ea typeface="Calibri" panose="020F0502020204030204" pitchFamily="34" charset="0"/>
                <a:cs typeface="Calibri" panose="020F0502020204030204" pitchFamily="34" charset="0"/>
              </a:rPr>
              <a:t>Katie Rountree </a:t>
            </a:r>
            <a:r>
              <a:rPr lang="es-ES" sz="1867" b="1" dirty="0">
                <a:latin typeface="Raleway" panose="020B0003030101060003" pitchFamily="34" charset="0"/>
                <a:ea typeface="Calibri" panose="020F0502020204030204" pitchFamily="34" charset="0"/>
                <a:cs typeface="Calibri" panose="020F0502020204030204" pitchFamily="34" charset="0"/>
                <a:hlinkClick r:id="rId4"/>
              </a:rPr>
              <a:t>Rountree@usc.edu</a:t>
            </a:r>
            <a:r>
              <a:rPr lang="es-ES" sz="1867" b="1" dirty="0">
                <a:latin typeface="Raleway" panose="020B0003030101060003" pitchFamily="34" charset="0"/>
                <a:ea typeface="Calibri" panose="020F0502020204030204" pitchFamily="34" charset="0"/>
                <a:cs typeface="Calibri" panose="020F0502020204030204" pitchFamily="34" charset="0"/>
              </a:rPr>
              <a:t> </a:t>
            </a:r>
          </a:p>
          <a:p>
            <a:pPr>
              <a:lnSpc>
                <a:spcPts val="2267"/>
              </a:lnSpc>
              <a:spcAft>
                <a:spcPts val="1067"/>
              </a:spcAft>
            </a:pPr>
            <a:endParaRPr lang="es-ES" sz="1867" b="1" dirty="0">
              <a:latin typeface="Raleway" panose="020B0003030101060003" pitchFamily="34" charset="0"/>
              <a:ea typeface="Calibri" panose="020F0502020204030204" pitchFamily="34" charset="0"/>
              <a:cs typeface="Calibri" panose="020F0502020204030204" pitchFamily="34" charset="0"/>
            </a:endParaRPr>
          </a:p>
          <a:p>
            <a:pPr>
              <a:lnSpc>
                <a:spcPts val="2267"/>
              </a:lnSpc>
              <a:spcAft>
                <a:spcPts val="1067"/>
              </a:spcAft>
            </a:pPr>
            <a:r>
              <a:rPr lang="es-ES" sz="1867" b="1" dirty="0" err="1">
                <a:latin typeface="Raleway" panose="020B0003030101060003" pitchFamily="34" charset="0"/>
                <a:ea typeface="Calibri" panose="020F0502020204030204" pitchFamily="34" charset="0"/>
                <a:cs typeface="Calibri" panose="020F0502020204030204" pitchFamily="34" charset="0"/>
              </a:rPr>
              <a:t>Sponsored</a:t>
            </a:r>
            <a:r>
              <a:rPr lang="es-ES" sz="1867" b="1" dirty="0">
                <a:latin typeface="Raleway" panose="020B0003030101060003" pitchFamily="34" charset="0"/>
                <a:ea typeface="Calibri" panose="020F0502020204030204" pitchFamily="34" charset="0"/>
                <a:cs typeface="Calibri" panose="020F0502020204030204" pitchFamily="34" charset="0"/>
              </a:rPr>
              <a:t> </a:t>
            </a:r>
            <a:r>
              <a:rPr lang="es-ES" sz="1867" b="1" dirty="0" err="1">
                <a:latin typeface="Raleway" panose="020B0003030101060003" pitchFamily="34" charset="0"/>
                <a:ea typeface="Calibri" panose="020F0502020204030204" pitchFamily="34" charset="0"/>
                <a:cs typeface="Calibri" panose="020F0502020204030204" pitchFamily="34" charset="0"/>
              </a:rPr>
              <a:t>Projects</a:t>
            </a:r>
            <a:r>
              <a:rPr lang="es-ES" sz="1867" b="1" dirty="0">
                <a:latin typeface="Raleway" panose="020B0003030101060003" pitchFamily="34" charset="0"/>
                <a:ea typeface="Calibri" panose="020F0502020204030204" pitchFamily="34" charset="0"/>
                <a:cs typeface="Calibri" panose="020F0502020204030204" pitchFamily="34" charset="0"/>
              </a:rPr>
              <a:t> </a:t>
            </a:r>
            <a:r>
              <a:rPr lang="es-ES" sz="1867" b="1" dirty="0" err="1">
                <a:latin typeface="Raleway" panose="020B0003030101060003" pitchFamily="34" charset="0"/>
                <a:ea typeface="Calibri" panose="020F0502020204030204" pitchFamily="34" charset="0"/>
                <a:cs typeface="Calibri" panose="020F0502020204030204" pitchFamily="34" charset="0"/>
              </a:rPr>
              <a:t>Accounting</a:t>
            </a:r>
            <a:endParaRPr lang="es-ES" sz="1867" b="1" dirty="0">
              <a:latin typeface="Raleway" panose="020B0003030101060003" pitchFamily="34" charset="0"/>
              <a:ea typeface="Calibri" panose="020F0502020204030204" pitchFamily="34" charset="0"/>
              <a:cs typeface="Calibri" panose="020F0502020204030204" pitchFamily="34" charset="0"/>
            </a:endParaRPr>
          </a:p>
          <a:p>
            <a:pPr lvl="1">
              <a:lnSpc>
                <a:spcPts val="2267"/>
              </a:lnSpc>
              <a:spcAft>
                <a:spcPts val="1067"/>
              </a:spcAft>
            </a:pPr>
            <a:r>
              <a:rPr lang="es-ES" sz="1867" b="1" dirty="0">
                <a:latin typeface="Raleway" panose="020B0003030101060003" pitchFamily="34" charset="0"/>
                <a:ea typeface="Calibri" panose="020F0502020204030204" pitchFamily="34" charset="0"/>
                <a:cs typeface="Calibri" panose="020F0502020204030204" pitchFamily="34" charset="0"/>
                <a:hlinkClick r:id="rId5"/>
              </a:rPr>
              <a:t>SPA </a:t>
            </a:r>
            <a:r>
              <a:rPr lang="es-ES" sz="1867" b="1" dirty="0" err="1">
                <a:latin typeface="Raleway" panose="020B0003030101060003" pitchFamily="34" charset="0"/>
                <a:ea typeface="Calibri" panose="020F0502020204030204" pitchFamily="34" charset="0"/>
                <a:cs typeface="Calibri" panose="020F0502020204030204" pitchFamily="34" charset="0"/>
                <a:hlinkClick r:id="rId5"/>
              </a:rPr>
              <a:t>Contacts</a:t>
            </a:r>
            <a:r>
              <a:rPr lang="es-ES" sz="1867" b="1" dirty="0">
                <a:latin typeface="Raleway" panose="020B0003030101060003" pitchFamily="34" charset="0"/>
                <a:ea typeface="Calibri" panose="020F0502020204030204" pitchFamily="34" charset="0"/>
                <a:cs typeface="Calibri" panose="020F0502020204030204" pitchFamily="34" charset="0"/>
                <a:hlinkClick r:id="rId5"/>
              </a:rPr>
              <a:t> </a:t>
            </a:r>
            <a:endParaRPr lang="en-US" sz="1867" b="1" dirty="0">
              <a:latin typeface="Raleway" panose="020B0003030101060003" pitchFamily="34" charset="0"/>
              <a:ea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29228EE5-5668-4005-BFA4-9EFD15003AA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pic>
        <p:nvPicPr>
          <p:cNvPr id="5" name="Picture 4">
            <a:extLst>
              <a:ext uri="{FF2B5EF4-FFF2-40B4-BE49-F238E27FC236}">
                <a16:creationId xmlns:a16="http://schemas.microsoft.com/office/drawing/2014/main" id="{E5E1E2C3-B797-F791-735F-26E30E7D083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314993" y="2178943"/>
            <a:ext cx="6537825" cy="3675192"/>
          </a:xfrm>
          <a:prstGeom prst="rect">
            <a:avLst/>
          </a:prstGeom>
        </p:spPr>
      </p:pic>
    </p:spTree>
    <p:extLst>
      <p:ext uri="{BB962C8B-B14F-4D97-AF65-F5344CB8AC3E}">
        <p14:creationId xmlns:p14="http://schemas.microsoft.com/office/powerpoint/2010/main" val="336663118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415281" y="1000308"/>
            <a:ext cx="10604499" cy="511013"/>
          </a:xfrm>
        </p:spPr>
        <p:txBody>
          <a:bodyPr/>
          <a:lstStyle/>
          <a:p>
            <a:r>
              <a:rPr lang="en-US" b="1" dirty="0">
                <a:solidFill>
                  <a:schemeClr val="accent2"/>
                </a:solidFill>
                <a:latin typeface="Raleway" panose="020B0003030101060003" pitchFamily="34" charset="0"/>
              </a:rPr>
              <a:t>PROPOSAL STAGE: Roles and </a:t>
            </a:r>
          </a:p>
          <a:p>
            <a:r>
              <a:rPr lang="en-US" b="1" dirty="0">
                <a:solidFill>
                  <a:schemeClr val="accent2"/>
                </a:solidFill>
                <a:latin typeface="Raleway" panose="020B0003030101060003" pitchFamily="34" charset="0"/>
              </a:rPr>
              <a:t>responsibilities </a:t>
            </a:r>
          </a:p>
        </p:txBody>
      </p:sp>
      <p:pic>
        <p:nvPicPr>
          <p:cNvPr id="13" name="Picture 12">
            <a:extLst>
              <a:ext uri="{FF2B5EF4-FFF2-40B4-BE49-F238E27FC236}">
                <a16:creationId xmlns:a16="http://schemas.microsoft.com/office/drawing/2014/main" id="{134EB269-5099-4735-9B06-D252B0E259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graphicFrame>
        <p:nvGraphicFramePr>
          <p:cNvPr id="6" name="Table 5">
            <a:extLst>
              <a:ext uri="{FF2B5EF4-FFF2-40B4-BE49-F238E27FC236}">
                <a16:creationId xmlns:a16="http://schemas.microsoft.com/office/drawing/2014/main" id="{35DF1AEE-DA0A-E370-7B34-4BC3D6D70A5C}"/>
              </a:ext>
            </a:extLst>
          </p:cNvPr>
          <p:cNvGraphicFramePr>
            <a:graphicFrameLocks noGrp="1"/>
          </p:cNvGraphicFramePr>
          <p:nvPr/>
        </p:nvGraphicFramePr>
        <p:xfrm>
          <a:off x="200791" y="1000308"/>
          <a:ext cx="11413068" cy="5144839"/>
        </p:xfrm>
        <a:graphic>
          <a:graphicData uri="http://schemas.openxmlformats.org/drawingml/2006/table">
            <a:tbl>
              <a:tblPr firstRow="1" firstCol="1" bandRow="1"/>
              <a:tblGrid>
                <a:gridCol w="8940800">
                  <a:extLst>
                    <a:ext uri="{9D8B030D-6E8A-4147-A177-3AD203B41FA5}">
                      <a16:colId xmlns:a16="http://schemas.microsoft.com/office/drawing/2014/main" val="400809575"/>
                    </a:ext>
                  </a:extLst>
                </a:gridCol>
                <a:gridCol w="530579">
                  <a:extLst>
                    <a:ext uri="{9D8B030D-6E8A-4147-A177-3AD203B41FA5}">
                      <a16:colId xmlns:a16="http://schemas.microsoft.com/office/drawing/2014/main" val="3690079999"/>
                    </a:ext>
                  </a:extLst>
                </a:gridCol>
                <a:gridCol w="609600">
                  <a:extLst>
                    <a:ext uri="{9D8B030D-6E8A-4147-A177-3AD203B41FA5}">
                      <a16:colId xmlns:a16="http://schemas.microsoft.com/office/drawing/2014/main" val="727500711"/>
                    </a:ext>
                  </a:extLst>
                </a:gridCol>
                <a:gridCol w="496711">
                  <a:extLst>
                    <a:ext uri="{9D8B030D-6E8A-4147-A177-3AD203B41FA5}">
                      <a16:colId xmlns:a16="http://schemas.microsoft.com/office/drawing/2014/main" val="3396818297"/>
                    </a:ext>
                  </a:extLst>
                </a:gridCol>
                <a:gridCol w="440267">
                  <a:extLst>
                    <a:ext uri="{9D8B030D-6E8A-4147-A177-3AD203B41FA5}">
                      <a16:colId xmlns:a16="http://schemas.microsoft.com/office/drawing/2014/main" val="1804632742"/>
                    </a:ext>
                  </a:extLst>
                </a:gridCol>
                <a:gridCol w="395111">
                  <a:extLst>
                    <a:ext uri="{9D8B030D-6E8A-4147-A177-3AD203B41FA5}">
                      <a16:colId xmlns:a16="http://schemas.microsoft.com/office/drawing/2014/main" val="3710059200"/>
                    </a:ext>
                  </a:extLst>
                </a:gridCol>
              </a:tblGrid>
              <a:tr h="1009928">
                <a:tc>
                  <a:txBody>
                    <a:bodyPr/>
                    <a:lstStyle/>
                    <a:p>
                      <a:pPr marL="0" marR="0">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71755">
                        <a:lnSpc>
                          <a:spcPct val="107000"/>
                        </a:lnSpc>
                        <a:spcBef>
                          <a:spcPts val="0"/>
                        </a:spcBef>
                        <a:spcAft>
                          <a:spcPts val="800"/>
                        </a:spcAft>
                      </a:pPr>
                      <a:r>
                        <a:rPr lang="en-US" sz="2100" b="1" dirty="0">
                          <a:effectLst/>
                          <a:latin typeface="Calibri" panose="020F0502020204030204" pitchFamily="34" charset="0"/>
                          <a:ea typeface="Calibri" panose="020F0502020204030204" pitchFamily="34" charset="0"/>
                          <a:cs typeface="Times New Roman" panose="02020603050405020304" pitchFamily="18" charset="0"/>
                        </a:rPr>
                        <a:t>PI</a:t>
                      </a:r>
                    </a:p>
                  </a:txBody>
                  <a:tcPr marL="60544" marR="6054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F9D8"/>
                    </a:solidFill>
                  </a:tcPr>
                </a:tc>
                <a:tc>
                  <a:txBody>
                    <a:bodyPr/>
                    <a:lstStyle/>
                    <a:p>
                      <a:pPr marL="71755" marR="71755">
                        <a:lnSpc>
                          <a:spcPct val="107000"/>
                        </a:lnSpc>
                        <a:spcBef>
                          <a:spcPts val="0"/>
                        </a:spcBef>
                        <a:spcAft>
                          <a:spcPts val="800"/>
                        </a:spcAft>
                      </a:pPr>
                      <a:r>
                        <a:rPr lang="en-US" sz="16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Dept/ School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vert="vert27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71755" marR="71755">
                        <a:lnSpc>
                          <a:spcPct val="107000"/>
                        </a:lnSpc>
                        <a:spcBef>
                          <a:spcPts val="0"/>
                        </a:spcBef>
                        <a:spcAft>
                          <a:spcPts val="800"/>
                        </a:spcAft>
                      </a:pPr>
                      <a:r>
                        <a:rPr lang="en-US" sz="16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DCG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71755" marR="71755">
                        <a:lnSpc>
                          <a:spcPct val="107000"/>
                        </a:lnSpc>
                        <a:spcBef>
                          <a:spcPts val="0"/>
                        </a:spcBef>
                        <a:spcAft>
                          <a:spcPts val="800"/>
                        </a:spcAft>
                      </a:pPr>
                      <a:r>
                        <a:rPr lang="en-US" sz="16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OGC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71755" marR="71755">
                        <a:lnSpc>
                          <a:spcPct val="107000"/>
                        </a:lnSpc>
                        <a:spcBef>
                          <a:spcPts val="0"/>
                        </a:spcBef>
                        <a:spcAft>
                          <a:spcPts val="800"/>
                        </a:spcAft>
                      </a:pPr>
                      <a:r>
                        <a:rPr lang="en-US" sz="16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OCEC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986853401"/>
                  </a:ext>
                </a:extLst>
              </a:tr>
              <a:tr h="269917">
                <a:tc>
                  <a:txBody>
                    <a:bodyPr/>
                    <a:lstStyle/>
                    <a:p>
                      <a:pPr marL="0" marR="0">
                        <a:lnSpc>
                          <a:spcPct val="107000"/>
                        </a:lnSpc>
                        <a:spcBef>
                          <a:spcPts val="0"/>
                        </a:spcBef>
                        <a:spcAft>
                          <a:spcPts val="800"/>
                        </a:spcAft>
                      </a:pPr>
                      <a:r>
                        <a:rPr lang="en-US" sz="17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Prepare proposal and complete all required docs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598307050"/>
                  </a:ext>
                </a:extLst>
              </a:tr>
              <a:tr h="330971">
                <a:tc>
                  <a:txBody>
                    <a:bodyPr/>
                    <a:lstStyle/>
                    <a:p>
                      <a:pPr marL="0" marR="0">
                        <a:lnSpc>
                          <a:spcPct val="107000"/>
                        </a:lnSpc>
                        <a:spcBef>
                          <a:spcPts val="0"/>
                        </a:spcBef>
                        <a:spcAft>
                          <a:spcPts val="800"/>
                        </a:spcAft>
                      </a:pPr>
                      <a:r>
                        <a:rPr lang="en-US" sz="17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Review and approval of the proposal and proposal budget including F&amp;A amounts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44069528"/>
                  </a:ext>
                </a:extLst>
              </a:tr>
              <a:tr h="330971">
                <a:tc>
                  <a:txBody>
                    <a:bodyPr/>
                    <a:lstStyle/>
                    <a:p>
                      <a:pPr marL="0" marR="0">
                        <a:lnSpc>
                          <a:spcPct val="107000"/>
                        </a:lnSpc>
                        <a:spcBef>
                          <a:spcPts val="0"/>
                        </a:spcBef>
                        <a:spcAft>
                          <a:spcPts val="800"/>
                        </a:spcAft>
                      </a:pPr>
                      <a:r>
                        <a:rPr lang="en-US" sz="17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Questions on how to complete the proposal and/or forms.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511525051"/>
                  </a:ext>
                </a:extLst>
              </a:tr>
              <a:tr h="330971">
                <a:tc>
                  <a:txBody>
                    <a:bodyPr/>
                    <a:lstStyle/>
                    <a:p>
                      <a:pPr marL="0" marR="0">
                        <a:lnSpc>
                          <a:spcPct val="107000"/>
                        </a:lnSpc>
                        <a:spcBef>
                          <a:spcPts val="0"/>
                        </a:spcBef>
                        <a:spcAft>
                          <a:spcPts val="800"/>
                        </a:spcAft>
                      </a:pPr>
                      <a:r>
                        <a:rPr lang="en-US" sz="17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Determination on if the activity type for the scope of work is correctly classified as services.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48593882"/>
                  </a:ext>
                </a:extLst>
              </a:tr>
              <a:tr h="269917">
                <a:tc>
                  <a:txBody>
                    <a:bodyPr/>
                    <a:lstStyle/>
                    <a:p>
                      <a:pPr marL="0" marR="0">
                        <a:lnSpc>
                          <a:spcPct val="107000"/>
                        </a:lnSpc>
                        <a:spcBef>
                          <a:spcPts val="0"/>
                        </a:spcBef>
                        <a:spcAft>
                          <a:spcPts val="800"/>
                        </a:spcAft>
                      </a:pPr>
                      <a:r>
                        <a:rPr lang="en-US" sz="17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Review of terms at proposal stage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250215438"/>
                  </a:ext>
                </a:extLst>
              </a:tr>
              <a:tr h="835152">
                <a:tc>
                  <a:txBody>
                    <a:bodyPr/>
                    <a:lstStyle/>
                    <a:p>
                      <a:pPr marL="0" marR="0">
                        <a:lnSpc>
                          <a:spcPct val="107000"/>
                        </a:lnSpc>
                        <a:spcBef>
                          <a:spcPts val="0"/>
                        </a:spcBef>
                        <a:spcAft>
                          <a:spcPts val="800"/>
                        </a:spcAft>
                      </a:pPr>
                      <a:r>
                        <a:rPr lang="en-US" sz="17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Review of terms at proposal stage relating to USC receipt of ITAR or Export controlled materials and/or receipt of Controlled Defense Information (CDI) or Controlled Unclassified Information (CUI)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757190960"/>
                  </a:ext>
                </a:extLst>
              </a:tr>
              <a:tr h="552535">
                <a:tc>
                  <a:txBody>
                    <a:bodyPr/>
                    <a:lstStyle/>
                    <a:p>
                      <a:pPr marL="0" marR="0">
                        <a:lnSpc>
                          <a:spcPct val="107000"/>
                        </a:lnSpc>
                        <a:spcBef>
                          <a:spcPts val="0"/>
                        </a:spcBef>
                        <a:spcAft>
                          <a:spcPts val="800"/>
                        </a:spcAft>
                      </a:pPr>
                      <a:r>
                        <a:rPr lang="en-US" sz="17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Review and Signature on forms/letters and/or certifications that required USC Authorized signature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75448842"/>
                  </a:ext>
                </a:extLst>
              </a:tr>
              <a:tr h="330971">
                <a:tc>
                  <a:txBody>
                    <a:bodyPr/>
                    <a:lstStyle/>
                    <a:p>
                      <a:pPr marL="0" marR="0">
                        <a:lnSpc>
                          <a:spcPct val="107000"/>
                        </a:lnSpc>
                        <a:spcBef>
                          <a:spcPts val="0"/>
                        </a:spcBef>
                        <a:spcAft>
                          <a:spcPts val="800"/>
                        </a:spcAft>
                      </a:pPr>
                      <a:r>
                        <a:rPr lang="en-US" sz="17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Submission of the proposal (with the exception of grants.gov proposals)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00434079"/>
                  </a:ext>
                </a:extLst>
              </a:tr>
              <a:tr h="552535">
                <a:tc>
                  <a:txBody>
                    <a:bodyPr/>
                    <a:lstStyle/>
                    <a:p>
                      <a:pPr marL="0" marR="0">
                        <a:lnSpc>
                          <a:spcPct val="107000"/>
                        </a:lnSpc>
                        <a:spcBef>
                          <a:spcPts val="0"/>
                        </a:spcBef>
                        <a:spcAft>
                          <a:spcPts val="800"/>
                        </a:spcAft>
                      </a:pPr>
                      <a:r>
                        <a:rPr lang="en-US" sz="17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Submission of proposals in Grants.Gov (please note that Cayuse SP approvals are required at proposal stage for these proposals)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674959764"/>
                  </a:ext>
                </a:extLst>
              </a:tr>
              <a:tr h="330971">
                <a:tc>
                  <a:txBody>
                    <a:bodyPr/>
                    <a:lstStyle/>
                    <a:p>
                      <a:pPr marL="0" marR="0">
                        <a:lnSpc>
                          <a:spcPct val="107000"/>
                        </a:lnSpc>
                        <a:spcBef>
                          <a:spcPts val="0"/>
                        </a:spcBef>
                        <a:spcAft>
                          <a:spcPts val="800"/>
                        </a:spcAft>
                      </a:pPr>
                      <a:r>
                        <a:rPr lang="en-US" sz="17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Responding to any sponsor requests for revisions to the proposal or post submission materials.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2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2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544" marR="60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134068108"/>
                  </a:ext>
                </a:extLst>
              </a:tr>
            </a:tbl>
          </a:graphicData>
        </a:graphic>
      </p:graphicFrame>
    </p:spTree>
    <p:extLst>
      <p:ext uri="{BB962C8B-B14F-4D97-AF65-F5344CB8AC3E}">
        <p14:creationId xmlns:p14="http://schemas.microsoft.com/office/powerpoint/2010/main" val="334341728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p:txBody>
          <a:bodyPr/>
          <a:lstStyle/>
          <a:p>
            <a:r>
              <a:rPr lang="en-US" b="1" dirty="0">
                <a:solidFill>
                  <a:schemeClr val="accent2"/>
                </a:solidFill>
                <a:latin typeface="Raleway" panose="020B0003030101060003" pitchFamily="34" charset="0"/>
              </a:rPr>
              <a:t>Common Proposal stage questions</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383822" y="1621241"/>
            <a:ext cx="11593689" cy="4551252"/>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pPr>
            <a:r>
              <a:rPr lang="en-US" sz="1867" b="1" dirty="0">
                <a:solidFill>
                  <a:schemeClr val="tx1"/>
                </a:solidFill>
                <a:latin typeface="Raleway" pitchFamily="2" charset="0"/>
                <a:ea typeface="Calibri" panose="020F0502020204030204" pitchFamily="34" charset="0"/>
                <a:cs typeface="Calibri" panose="020F0502020204030204" pitchFamily="34" charset="0"/>
              </a:rPr>
              <a:t>Is Cayuse SP proposal required prior to proposal submission?</a:t>
            </a:r>
          </a:p>
          <a:p>
            <a:pPr lvl="1">
              <a:lnSpc>
                <a:spcPts val="2267"/>
              </a:lnSpc>
            </a:pPr>
            <a:r>
              <a:rPr lang="en-US" sz="1867" dirty="0">
                <a:latin typeface="Raleway" pitchFamily="2" charset="0"/>
                <a:ea typeface="Calibri" panose="020F0502020204030204" pitchFamily="34" charset="0"/>
                <a:cs typeface="Calibri" panose="020F0502020204030204" pitchFamily="34" charset="0"/>
              </a:rPr>
              <a:t>No (for non-grants.gov submissions) Cayuse SP is required at Award stage for services agreements with government funding.</a:t>
            </a:r>
          </a:p>
          <a:p>
            <a:pPr lvl="1">
              <a:lnSpc>
                <a:spcPts val="2267"/>
              </a:lnSpc>
            </a:pPr>
            <a:r>
              <a:rPr lang="en-US" sz="1867" dirty="0">
                <a:latin typeface="Raleway" pitchFamily="2" charset="0"/>
                <a:ea typeface="Calibri" panose="020F0502020204030204" pitchFamily="34" charset="0"/>
                <a:cs typeface="Calibri" panose="020F0502020204030204" pitchFamily="34" charset="0"/>
              </a:rPr>
              <a:t>Yes for proposals that require submission through grants.gov please make sure to notify DCG in advance.</a:t>
            </a:r>
          </a:p>
          <a:p>
            <a:pPr indent="-228594">
              <a:lnSpc>
                <a:spcPts val="2267"/>
              </a:lnSpc>
            </a:pPr>
            <a:r>
              <a:rPr lang="en-US" sz="1867" b="1" dirty="0">
                <a:solidFill>
                  <a:schemeClr val="tx1"/>
                </a:solidFill>
                <a:latin typeface="Raleway" pitchFamily="2" charset="0"/>
                <a:ea typeface="Calibri" panose="020F0502020204030204" pitchFamily="34" charset="0"/>
                <a:cs typeface="Calibri" panose="020F0502020204030204" pitchFamily="34" charset="0"/>
              </a:rPr>
              <a:t>Who submits a services proposal?</a:t>
            </a:r>
          </a:p>
          <a:p>
            <a:pPr marL="838179" lvl="1" indent="-380990">
              <a:lnSpc>
                <a:spcPts val="2267"/>
              </a:lnSpc>
            </a:pPr>
            <a:r>
              <a:rPr lang="en-US" sz="1867" dirty="0">
                <a:latin typeface="Raleway" pitchFamily="2" charset="0"/>
                <a:ea typeface="Calibri" panose="020F0502020204030204" pitchFamily="34" charset="0"/>
                <a:cs typeface="Calibri" panose="020F0502020204030204" pitchFamily="34" charset="0"/>
              </a:rPr>
              <a:t>The PI and or the Department Admin should submit the proposal with the exception of grants.gov submissions which have to be submitted by DCG.</a:t>
            </a:r>
          </a:p>
          <a:p>
            <a:pPr indent="-228594">
              <a:lnSpc>
                <a:spcPts val="2267"/>
              </a:lnSpc>
            </a:pPr>
            <a:r>
              <a:rPr lang="en-US" sz="1867" b="1" dirty="0">
                <a:solidFill>
                  <a:schemeClr val="tx1"/>
                </a:solidFill>
                <a:latin typeface="Raleway" pitchFamily="2" charset="0"/>
                <a:ea typeface="Calibri" panose="020F0502020204030204" pitchFamily="34" charset="0"/>
                <a:cs typeface="Calibri" panose="020F0502020204030204" pitchFamily="34" charset="0"/>
              </a:rPr>
              <a:t>Who should be listed as the point of contact on proposals in Cayuse?</a:t>
            </a:r>
          </a:p>
          <a:p>
            <a:pPr marL="838179" lvl="1" indent="-380990">
              <a:lnSpc>
                <a:spcPts val="2267"/>
              </a:lnSpc>
            </a:pPr>
            <a:r>
              <a:rPr lang="en-US" sz="1867" dirty="0">
                <a:latin typeface="Raleway" pitchFamily="2" charset="0"/>
                <a:ea typeface="Calibri" panose="020F0502020204030204" pitchFamily="34" charset="0"/>
                <a:cs typeface="Calibri" panose="020F0502020204030204" pitchFamily="34" charset="0"/>
              </a:rPr>
              <a:t>The PI and or the Department Admin should be listed as the POC to ensure that award documents and questions get routed appropriately.</a:t>
            </a:r>
          </a:p>
          <a:p>
            <a:pPr>
              <a:lnSpc>
                <a:spcPts val="2267"/>
              </a:lnSpc>
            </a:pPr>
            <a:r>
              <a:rPr lang="en-US" sz="1867" b="1" dirty="0">
                <a:solidFill>
                  <a:schemeClr val="tx1"/>
                </a:solidFill>
                <a:latin typeface="Raleway" pitchFamily="2" charset="0"/>
                <a:ea typeface="Calibri" panose="020F0502020204030204" pitchFamily="34" charset="0"/>
                <a:cs typeface="Calibri" panose="020F0502020204030204" pitchFamily="34" charset="0"/>
              </a:rPr>
              <a:t>Who should sign forms/certs/letters that require Authorized Official signature?</a:t>
            </a:r>
          </a:p>
          <a:p>
            <a:pPr marL="1066773" lvl="1" indent="-380990">
              <a:lnSpc>
                <a:spcPts val="2267"/>
              </a:lnSpc>
            </a:pPr>
            <a:r>
              <a:rPr lang="en-US" sz="1867" dirty="0">
                <a:latin typeface="Raleway" pitchFamily="2" charset="0"/>
                <a:ea typeface="Calibri" panose="020F0502020204030204" pitchFamily="34" charset="0"/>
                <a:cs typeface="Calibri" panose="020F0502020204030204" pitchFamily="34" charset="0"/>
              </a:rPr>
              <a:t>These should be completed and routed to Vardan Duzdabanyan at OGC to secure Dr. Mark Todd’s signature.</a:t>
            </a:r>
          </a:p>
          <a:p>
            <a:pPr>
              <a:lnSpc>
                <a:spcPts val="2267"/>
              </a:lnSpc>
              <a:spcAft>
                <a:spcPts val="1067"/>
              </a:spcAft>
            </a:pPr>
            <a:endParaRPr lang="en-US" sz="1733" dirty="0">
              <a:latin typeface="Raleway" panose="020B0003030101060003"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spTree>
    <p:extLst>
      <p:ext uri="{BB962C8B-B14F-4D97-AF65-F5344CB8AC3E}">
        <p14:creationId xmlns:p14="http://schemas.microsoft.com/office/powerpoint/2010/main" val="175632783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415281" y="1000308"/>
            <a:ext cx="10604499" cy="511013"/>
          </a:xfrm>
        </p:spPr>
        <p:txBody>
          <a:bodyPr/>
          <a:lstStyle/>
          <a:p>
            <a:r>
              <a:rPr lang="en-US" b="1" dirty="0">
                <a:solidFill>
                  <a:schemeClr val="accent2"/>
                </a:solidFill>
                <a:latin typeface="Raleway" panose="020B0003030101060003" pitchFamily="34" charset="0"/>
              </a:rPr>
              <a:t>AWARD STAGE: Roles and </a:t>
            </a:r>
          </a:p>
          <a:p>
            <a:r>
              <a:rPr lang="en-US" b="1" dirty="0">
                <a:solidFill>
                  <a:schemeClr val="accent2"/>
                </a:solidFill>
                <a:latin typeface="Raleway" panose="020B0003030101060003" pitchFamily="34" charset="0"/>
              </a:rPr>
              <a:t>responsibilities </a:t>
            </a:r>
          </a:p>
        </p:txBody>
      </p:sp>
      <p:pic>
        <p:nvPicPr>
          <p:cNvPr id="13" name="Picture 12">
            <a:extLst>
              <a:ext uri="{FF2B5EF4-FFF2-40B4-BE49-F238E27FC236}">
                <a16:creationId xmlns:a16="http://schemas.microsoft.com/office/drawing/2014/main" id="{134EB269-5099-4735-9B06-D252B0E2591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graphicFrame>
        <p:nvGraphicFramePr>
          <p:cNvPr id="4" name="Table 3">
            <a:extLst>
              <a:ext uri="{FF2B5EF4-FFF2-40B4-BE49-F238E27FC236}">
                <a16:creationId xmlns:a16="http://schemas.microsoft.com/office/drawing/2014/main" id="{1BBDCA82-7ED0-BF51-6687-8687DA92C929}"/>
              </a:ext>
            </a:extLst>
          </p:cNvPr>
          <p:cNvGraphicFramePr>
            <a:graphicFrameLocks noGrp="1"/>
          </p:cNvGraphicFramePr>
          <p:nvPr/>
        </p:nvGraphicFramePr>
        <p:xfrm>
          <a:off x="415282" y="1300555"/>
          <a:ext cx="11446934" cy="4400611"/>
        </p:xfrm>
        <a:graphic>
          <a:graphicData uri="http://schemas.openxmlformats.org/drawingml/2006/table">
            <a:tbl>
              <a:tblPr firstRow="1" firstCol="1" bandRow="1"/>
              <a:tblGrid>
                <a:gridCol w="7204719">
                  <a:extLst>
                    <a:ext uri="{9D8B030D-6E8A-4147-A177-3AD203B41FA5}">
                      <a16:colId xmlns:a16="http://schemas.microsoft.com/office/drawing/2014/main" val="832100836"/>
                    </a:ext>
                  </a:extLst>
                </a:gridCol>
                <a:gridCol w="666044">
                  <a:extLst>
                    <a:ext uri="{9D8B030D-6E8A-4147-A177-3AD203B41FA5}">
                      <a16:colId xmlns:a16="http://schemas.microsoft.com/office/drawing/2014/main" val="3432426026"/>
                    </a:ext>
                  </a:extLst>
                </a:gridCol>
                <a:gridCol w="632179">
                  <a:extLst>
                    <a:ext uri="{9D8B030D-6E8A-4147-A177-3AD203B41FA5}">
                      <a16:colId xmlns:a16="http://schemas.microsoft.com/office/drawing/2014/main" val="2919192025"/>
                    </a:ext>
                  </a:extLst>
                </a:gridCol>
                <a:gridCol w="632177">
                  <a:extLst>
                    <a:ext uri="{9D8B030D-6E8A-4147-A177-3AD203B41FA5}">
                      <a16:colId xmlns:a16="http://schemas.microsoft.com/office/drawing/2014/main" val="989007242"/>
                    </a:ext>
                  </a:extLst>
                </a:gridCol>
                <a:gridCol w="654756">
                  <a:extLst>
                    <a:ext uri="{9D8B030D-6E8A-4147-A177-3AD203B41FA5}">
                      <a16:colId xmlns:a16="http://schemas.microsoft.com/office/drawing/2014/main" val="1568332311"/>
                    </a:ext>
                  </a:extLst>
                </a:gridCol>
                <a:gridCol w="553155">
                  <a:extLst>
                    <a:ext uri="{9D8B030D-6E8A-4147-A177-3AD203B41FA5}">
                      <a16:colId xmlns:a16="http://schemas.microsoft.com/office/drawing/2014/main" val="1955666345"/>
                    </a:ext>
                  </a:extLst>
                </a:gridCol>
                <a:gridCol w="575733">
                  <a:extLst>
                    <a:ext uri="{9D8B030D-6E8A-4147-A177-3AD203B41FA5}">
                      <a16:colId xmlns:a16="http://schemas.microsoft.com/office/drawing/2014/main" val="3936962731"/>
                    </a:ext>
                  </a:extLst>
                </a:gridCol>
                <a:gridCol w="528171">
                  <a:extLst>
                    <a:ext uri="{9D8B030D-6E8A-4147-A177-3AD203B41FA5}">
                      <a16:colId xmlns:a16="http://schemas.microsoft.com/office/drawing/2014/main" val="4150418134"/>
                    </a:ext>
                  </a:extLst>
                </a:gridCol>
              </a:tblGrid>
              <a:tr h="1811272">
                <a:tc>
                  <a:txBody>
                    <a:bodyPr/>
                    <a:lstStyle/>
                    <a:p>
                      <a:pPr marL="0" marR="0">
                        <a:lnSpc>
                          <a:spcPct val="107000"/>
                        </a:lnSpc>
                        <a:spcBef>
                          <a:spcPts val="0"/>
                        </a:spcBef>
                        <a:spcAft>
                          <a:spcPts val="80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71755">
                        <a:lnSpc>
                          <a:spcPct val="107000"/>
                        </a:lnSpc>
                        <a:spcBef>
                          <a:spcPts val="0"/>
                        </a:spcBef>
                        <a:spcAft>
                          <a:spcPts val="800"/>
                        </a:spcAft>
                      </a:pPr>
                      <a:r>
                        <a:rPr lang="en-US" sz="1900" b="1" i="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PI</a:t>
                      </a:r>
                      <a:endParaRPr lang="en-US" sz="19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3F9D8"/>
                    </a:solidFill>
                  </a:tcPr>
                </a:tc>
                <a:tc>
                  <a:txBody>
                    <a:bodyPr/>
                    <a:lstStyle/>
                    <a:p>
                      <a:pPr marL="71755" marR="71755">
                        <a:lnSpc>
                          <a:spcPct val="107000"/>
                        </a:lnSpc>
                        <a:spcBef>
                          <a:spcPts val="0"/>
                        </a:spcBef>
                        <a:spcAft>
                          <a:spcPts val="800"/>
                        </a:spcAft>
                      </a:pPr>
                      <a:r>
                        <a:rPr lang="en-US" sz="1900" b="1" i="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Dept/ School</a:t>
                      </a:r>
                      <a:endParaRPr lang="en-US" sz="19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vert="vert27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71755" marR="71755">
                        <a:lnSpc>
                          <a:spcPct val="107000"/>
                        </a:lnSpc>
                        <a:spcBef>
                          <a:spcPts val="0"/>
                        </a:spcBef>
                        <a:spcAft>
                          <a:spcPts val="800"/>
                        </a:spcAft>
                      </a:pPr>
                      <a:r>
                        <a:rPr lang="en-US" sz="1900" b="1" i="0" dirty="0">
                          <a:effectLst/>
                          <a:latin typeface="Calibri" panose="020F0502020204030204" pitchFamily="34" charset="0"/>
                          <a:ea typeface="Calibri" panose="020F0502020204030204" pitchFamily="34" charset="0"/>
                          <a:cs typeface="Times New Roman" panose="02020603050405020304" pitchFamily="18" charset="0"/>
                        </a:rPr>
                        <a:t>DCG</a:t>
                      </a:r>
                    </a:p>
                  </a:txBody>
                  <a:tcPr marL="90985" marR="909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71755" marR="71755">
                        <a:lnSpc>
                          <a:spcPct val="107000"/>
                        </a:lnSpc>
                        <a:spcBef>
                          <a:spcPts val="0"/>
                        </a:spcBef>
                        <a:spcAft>
                          <a:spcPts val="800"/>
                        </a:spcAft>
                      </a:pPr>
                      <a:r>
                        <a:rPr lang="en-US" sz="1900" b="1" i="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OGC</a:t>
                      </a:r>
                      <a:endParaRPr lang="en-US" sz="19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71755" marR="71755">
                        <a:lnSpc>
                          <a:spcPct val="107000"/>
                        </a:lnSpc>
                        <a:spcBef>
                          <a:spcPts val="0"/>
                        </a:spcBef>
                        <a:spcAft>
                          <a:spcPts val="800"/>
                        </a:spcAft>
                      </a:pPr>
                      <a:r>
                        <a:rPr lang="en-US" sz="1900" b="1" i="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USC Stevens</a:t>
                      </a:r>
                      <a:endParaRPr lang="en-US" sz="19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71755" marR="71755">
                        <a:lnSpc>
                          <a:spcPct val="107000"/>
                        </a:lnSpc>
                        <a:spcBef>
                          <a:spcPts val="0"/>
                        </a:spcBef>
                        <a:spcAft>
                          <a:spcPts val="800"/>
                        </a:spcAft>
                      </a:pPr>
                      <a:r>
                        <a:rPr lang="en-US" sz="1900" b="1" i="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OCEC</a:t>
                      </a:r>
                      <a:endParaRPr lang="en-US" sz="19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71755" marR="71755">
                        <a:lnSpc>
                          <a:spcPct val="107000"/>
                        </a:lnSpc>
                        <a:spcBef>
                          <a:spcPts val="0"/>
                        </a:spcBef>
                        <a:spcAft>
                          <a:spcPts val="800"/>
                        </a:spcAft>
                      </a:pPr>
                      <a:r>
                        <a:rPr lang="en-US" sz="19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SPA</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346850433"/>
                  </a:ext>
                </a:extLst>
              </a:tr>
              <a:tr h="639253">
                <a:tc>
                  <a:txBody>
                    <a:bodyPr/>
                    <a:lstStyle/>
                    <a:p>
                      <a:pPr marL="0" marR="0">
                        <a:lnSpc>
                          <a:spcPct val="107000"/>
                        </a:lnSpc>
                        <a:spcBef>
                          <a:spcPts val="0"/>
                        </a:spcBef>
                        <a:spcAft>
                          <a:spcPts val="800"/>
                        </a:spcAft>
                      </a:pPr>
                      <a:r>
                        <a:rPr lang="en-US" sz="19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Preparation of Cayuse SP approvals for Services Agreements with Government funding (Federal, State, County, City).</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0" marR="0">
                        <a:lnSpc>
                          <a:spcPct val="107000"/>
                        </a:lnSpc>
                        <a:spcBef>
                          <a:spcPts val="0"/>
                        </a:spcBef>
                        <a:spcAft>
                          <a:spcPts val="800"/>
                        </a:spcAft>
                      </a:pPr>
                      <a:r>
                        <a:rPr lang="en-US" sz="19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111198682"/>
                  </a:ext>
                </a:extLst>
              </a:tr>
              <a:tr h="290745">
                <a:tc>
                  <a:txBody>
                    <a:bodyPr/>
                    <a:lstStyle/>
                    <a:p>
                      <a:pPr marL="0" marR="0">
                        <a:lnSpc>
                          <a:spcPct val="107000"/>
                        </a:lnSpc>
                        <a:spcBef>
                          <a:spcPts val="0"/>
                        </a:spcBef>
                        <a:spcAft>
                          <a:spcPts val="800"/>
                        </a:spcAft>
                      </a:pPr>
                      <a:r>
                        <a:rPr lang="en-US" sz="19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Review/Drafting  of terms and conditions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9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2211328099"/>
                  </a:ext>
                </a:extLst>
              </a:tr>
              <a:tr h="290745">
                <a:tc>
                  <a:txBody>
                    <a:bodyPr/>
                    <a:lstStyle/>
                    <a:p>
                      <a:pPr marL="0" marR="0">
                        <a:lnSpc>
                          <a:spcPct val="107000"/>
                        </a:lnSpc>
                        <a:spcBef>
                          <a:spcPts val="0"/>
                        </a:spcBef>
                        <a:spcAft>
                          <a:spcPts val="800"/>
                        </a:spcAft>
                      </a:pPr>
                      <a:r>
                        <a:rPr lang="en-US" sz="19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Negotiation of the terms and conditions of the agreement.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9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695444558"/>
                  </a:ext>
                </a:extLst>
              </a:tr>
              <a:tr h="290745">
                <a:tc>
                  <a:txBody>
                    <a:bodyPr/>
                    <a:lstStyle/>
                    <a:p>
                      <a:pPr marL="0" marR="0">
                        <a:lnSpc>
                          <a:spcPct val="107000"/>
                        </a:lnSpc>
                        <a:spcBef>
                          <a:spcPts val="0"/>
                        </a:spcBef>
                        <a:spcAft>
                          <a:spcPts val="800"/>
                        </a:spcAft>
                      </a:pPr>
                      <a:r>
                        <a:rPr lang="en-US" sz="19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Execution of services agreement</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4230489230"/>
                  </a:ext>
                </a:extLst>
              </a:tr>
              <a:tr h="422911">
                <a:tc>
                  <a:txBody>
                    <a:bodyPr/>
                    <a:lstStyle/>
                    <a:p>
                      <a:pPr marL="0" marR="0">
                        <a:lnSpc>
                          <a:spcPct val="107000"/>
                        </a:lnSpc>
                        <a:spcBef>
                          <a:spcPts val="0"/>
                        </a:spcBef>
                        <a:spcAft>
                          <a:spcPts val="800"/>
                        </a:spcAft>
                      </a:pPr>
                      <a:r>
                        <a:rPr lang="en-US" sz="190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Set-Up of Non-Government funded services agreements in Workday.</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9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3967474808"/>
                  </a:ext>
                </a:extLst>
              </a:tr>
              <a:tr h="639253">
                <a:tc>
                  <a:txBody>
                    <a:bodyPr/>
                    <a:lstStyle/>
                    <a:p>
                      <a:pPr marL="0" marR="0">
                        <a:lnSpc>
                          <a:spcPct val="107000"/>
                        </a:lnSpc>
                        <a:spcBef>
                          <a:spcPts val="0"/>
                        </a:spcBef>
                        <a:spcAft>
                          <a:spcPts val="800"/>
                        </a:spcAft>
                      </a:pPr>
                      <a:r>
                        <a:rPr lang="en-US" sz="1900"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Set-Up of Government funded services agreements in Cayuse (upon receipt of executed agreement and complete Cayuse SP)</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a</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FF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P</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D9"/>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FF"/>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B9BB"/>
                    </a:solidFill>
                  </a:tcPr>
                </a:tc>
                <a:tc>
                  <a:txBody>
                    <a:bodyPr/>
                    <a:lstStyle/>
                    <a:p>
                      <a:pPr marL="0" marR="0">
                        <a:lnSpc>
                          <a:spcPct val="107000"/>
                        </a:lnSpc>
                        <a:spcBef>
                          <a:spcPts val="0"/>
                        </a:spcBef>
                        <a:spcAft>
                          <a:spcPts val="800"/>
                        </a:spcAft>
                      </a:pPr>
                      <a:r>
                        <a:rPr lang="en-US" sz="1900" b="1">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900" b="1" dirty="0">
                          <a:solidFill>
                            <a:srgbClr val="2E2D29"/>
                          </a:solidFill>
                          <a:effectLst/>
                          <a:latin typeface="Source Sans Pro" panose="020B0503030403020204" pitchFamily="34" charset="0"/>
                          <a:ea typeface="Times New Roman" panose="02020603050405020304" pitchFamily="18"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90985" marR="90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F9D8"/>
                    </a:solidFill>
                  </a:tcPr>
                </a:tc>
                <a:extLst>
                  <a:ext uri="{0D108BD9-81ED-4DB2-BD59-A6C34878D82A}">
                    <a16:rowId xmlns:a16="http://schemas.microsoft.com/office/drawing/2014/main" val="2091287054"/>
                  </a:ext>
                </a:extLst>
              </a:tr>
            </a:tbl>
          </a:graphicData>
        </a:graphic>
      </p:graphicFrame>
    </p:spTree>
    <p:extLst>
      <p:ext uri="{BB962C8B-B14F-4D97-AF65-F5344CB8AC3E}">
        <p14:creationId xmlns:p14="http://schemas.microsoft.com/office/powerpoint/2010/main" val="39965104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684F96-231B-E5E6-4119-462B8B47CB48}"/>
              </a:ext>
            </a:extLst>
          </p:cNvPr>
          <p:cNvPicPr>
            <a:picLocks noChangeAspect="1"/>
          </p:cNvPicPr>
          <p:nvPr/>
        </p:nvPicPr>
        <p:blipFill>
          <a:blip r:embed="rId2"/>
          <a:stretch>
            <a:fillRect/>
          </a:stretch>
        </p:blipFill>
        <p:spPr>
          <a:xfrm>
            <a:off x="2102325" y="573582"/>
            <a:ext cx="9717143" cy="6229983"/>
          </a:xfrm>
          <a:prstGeom prst="rect">
            <a:avLst/>
          </a:prstGeom>
        </p:spPr>
      </p:pic>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p:txBody>
          <a:bodyPr/>
          <a:lstStyle/>
          <a:p>
            <a:r>
              <a:rPr lang="en-US" b="1" dirty="0">
                <a:solidFill>
                  <a:schemeClr val="bg2">
                    <a:lumMod val="25000"/>
                  </a:schemeClr>
                </a:solidFill>
                <a:latin typeface="Raleway" panose="020B0003030101060003" pitchFamily="34" charset="0"/>
              </a:rPr>
              <a:t>Service agreement</a:t>
            </a:r>
          </a:p>
          <a:p>
            <a:r>
              <a:rPr lang="en-US" b="1" dirty="0">
                <a:solidFill>
                  <a:schemeClr val="bg2">
                    <a:lumMod val="25000"/>
                  </a:schemeClr>
                </a:solidFill>
                <a:latin typeface="Raleway" panose="020B0003030101060003" pitchFamily="34" charset="0"/>
              </a:rPr>
              <a:t>Flow chart</a:t>
            </a: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spTree>
    <p:extLst>
      <p:ext uri="{BB962C8B-B14F-4D97-AF65-F5344CB8AC3E}">
        <p14:creationId xmlns:p14="http://schemas.microsoft.com/office/powerpoint/2010/main" val="26519940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369483" y="794096"/>
            <a:ext cx="10604499" cy="511013"/>
          </a:xfrm>
        </p:spPr>
        <p:txBody>
          <a:bodyPr/>
          <a:lstStyle/>
          <a:p>
            <a:r>
              <a:rPr lang="en-US" b="1" dirty="0">
                <a:solidFill>
                  <a:schemeClr val="accent2"/>
                </a:solidFill>
                <a:latin typeface="Raleway" panose="020B0003030101060003" pitchFamily="34" charset="0"/>
              </a:rPr>
              <a:t>KECK SCHOOL SPECIFIC ROUTING AND APPROVAL</a:t>
            </a:r>
            <a:endParaRPr lang="en-US" b="1" dirty="0">
              <a:solidFill>
                <a:schemeClr val="bg2">
                  <a:lumMod val="25000"/>
                </a:schemeClr>
              </a:solidFill>
              <a:latin typeface="Raleway" panose="020B0003030101060003" pitchFamily="34" charset="0"/>
            </a:endParaRPr>
          </a:p>
        </p:txBody>
      </p:sp>
      <p:sp>
        <p:nvSpPr>
          <p:cNvPr id="11" name="Text Placeholder 2">
            <a:extLst>
              <a:ext uri="{FF2B5EF4-FFF2-40B4-BE49-F238E27FC236}">
                <a16:creationId xmlns:a16="http://schemas.microsoft.com/office/drawing/2014/main" id="{24FA4692-BBBE-4335-AB12-4F6E8B83F585}"/>
              </a:ext>
            </a:extLst>
          </p:cNvPr>
          <p:cNvSpPr txBox="1">
            <a:spLocks/>
          </p:cNvSpPr>
          <p:nvPr/>
        </p:nvSpPr>
        <p:spPr>
          <a:xfrm>
            <a:off x="778936" y="2483558"/>
            <a:ext cx="10408353" cy="3833693"/>
          </a:xfrm>
          <a:prstGeom prst="rect">
            <a:avLst/>
          </a:prstGeom>
        </p:spPr>
        <p:txBody>
          <a:bodyPr lIns="0" tIns="0" rIns="0" bIns="0"/>
          <a:lstStyle>
            <a:lvl1pPr marL="0" indent="0" algn="l" defTabSz="685800" rtl="0" eaLnBrk="1" latinLnBrk="0" hangingPunct="1">
              <a:lnSpc>
                <a:spcPts val="1200"/>
              </a:lnSpc>
              <a:spcBef>
                <a:spcPts val="0"/>
              </a:spcBef>
              <a:buFont typeface="Arial" panose="020B0604020202020204" pitchFamily="34" charset="0"/>
              <a:buNone/>
              <a:defRPr sz="900" b="0" kern="1200" cap="none" spc="0" baseline="0">
                <a:solidFill>
                  <a:schemeClr val="accent4"/>
                </a:solidFill>
                <a:latin typeface="Lato" panose="020F0502020204030203" pitchFamily="34" charset="0"/>
                <a:ea typeface="Roboto" panose="02000000000000000000" pitchFamily="2"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67"/>
              </a:lnSpc>
              <a:spcAft>
                <a:spcPts val="1067"/>
              </a:spcAft>
            </a:pPr>
            <a:endParaRPr lang="en-US" sz="2400" dirty="0">
              <a:latin typeface="Calibri" panose="020F0502020204030204" pitchFamily="34" charset="0"/>
              <a:ea typeface="Calibri" panose="020F0502020204030204" pitchFamily="34" charset="0"/>
            </a:endParaRPr>
          </a:p>
        </p:txBody>
      </p:sp>
      <p:pic>
        <p:nvPicPr>
          <p:cNvPr id="13" name="Picture 12">
            <a:extLst>
              <a:ext uri="{FF2B5EF4-FFF2-40B4-BE49-F238E27FC236}">
                <a16:creationId xmlns:a16="http://schemas.microsoft.com/office/drawing/2014/main" id="{DB0695D3-5ECC-4DC8-A5C8-7A15A1C2D5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46367" y="60318"/>
            <a:ext cx="2876151" cy="853452"/>
          </a:xfrm>
          <a:prstGeom prst="rect">
            <a:avLst/>
          </a:prstGeom>
        </p:spPr>
      </p:pic>
      <p:sp>
        <p:nvSpPr>
          <p:cNvPr id="6" name="Text Placeholder 2">
            <a:extLst>
              <a:ext uri="{FF2B5EF4-FFF2-40B4-BE49-F238E27FC236}">
                <a16:creationId xmlns:a16="http://schemas.microsoft.com/office/drawing/2014/main" id="{F83CA0D7-BD3E-49D9-BF09-D1E501A0EB00}"/>
              </a:ext>
            </a:extLst>
          </p:cNvPr>
          <p:cNvSpPr>
            <a:spLocks noGrp="1"/>
          </p:cNvSpPr>
          <p:nvPr>
            <p:ph type="body" sz="quarter" idx="11"/>
          </p:nvPr>
        </p:nvSpPr>
        <p:spPr>
          <a:xfrm>
            <a:off x="321277" y="1769939"/>
            <a:ext cx="6384323" cy="4547312"/>
          </a:xfrm>
        </p:spPr>
        <p:txBody>
          <a:bodyPr/>
          <a:lstStyle/>
          <a:p>
            <a:pPr>
              <a:lnSpc>
                <a:spcPct val="100000"/>
              </a:lnSpc>
            </a:pPr>
            <a:r>
              <a:rPr lang="en-US" sz="2400" dirty="0">
                <a:solidFill>
                  <a:schemeClr val="bg2">
                    <a:lumMod val="25000"/>
                  </a:schemeClr>
                </a:solidFill>
                <a:latin typeface="Raleway" panose="020B0604020202020204" charset="0"/>
              </a:rPr>
              <a:t>Please complete the KECK Routing and Approval form for all KECK services Agreements and route to  KSOM Research Administration for review and approval prior to routing services agreements to OGC for review with the exception of </a:t>
            </a:r>
            <a:r>
              <a:rPr lang="en-US" sz="2400" dirty="0" err="1">
                <a:solidFill>
                  <a:schemeClr val="bg2">
                    <a:lumMod val="25000"/>
                  </a:schemeClr>
                </a:solidFill>
                <a:latin typeface="Raleway" panose="020B0604020202020204" charset="0"/>
              </a:rPr>
              <a:t>Grants.Gov</a:t>
            </a:r>
            <a:r>
              <a:rPr lang="en-US" sz="2400" dirty="0">
                <a:solidFill>
                  <a:schemeClr val="bg2">
                    <a:lumMod val="25000"/>
                  </a:schemeClr>
                </a:solidFill>
                <a:latin typeface="Raleway" panose="020B0604020202020204" charset="0"/>
              </a:rPr>
              <a:t> submissions which will route through Cayuse SP at time of proposal. </a:t>
            </a:r>
          </a:p>
          <a:p>
            <a:endParaRPr lang="en-US" sz="2400" dirty="0">
              <a:solidFill>
                <a:schemeClr val="bg2">
                  <a:lumMod val="25000"/>
                </a:schemeClr>
              </a:solidFill>
              <a:latin typeface="Raleway" panose="020B0604020202020204" charset="0"/>
            </a:endParaRPr>
          </a:p>
          <a:p>
            <a:pPr>
              <a:lnSpc>
                <a:spcPct val="100000"/>
              </a:lnSpc>
            </a:pPr>
            <a:r>
              <a:rPr lang="en-US" sz="2400" b="1" dirty="0">
                <a:solidFill>
                  <a:schemeClr val="bg2">
                    <a:lumMod val="25000"/>
                  </a:schemeClr>
                </a:solidFill>
                <a:latin typeface="Raleway" panose="020B0604020202020204" charset="0"/>
              </a:rPr>
              <a:t>Link to Keck form and flow chart: </a:t>
            </a:r>
            <a:r>
              <a:rPr lang="en-US" sz="2400" u="sng" dirty="0">
                <a:solidFill>
                  <a:srgbClr val="0563C1"/>
                </a:solidFill>
                <a:latin typeface="Calibri" panose="020F0502020204030204" pitchFamily="34" charset="0"/>
                <a:ea typeface="Calibri" panose="020F0502020204030204" pitchFamily="34" charset="0"/>
                <a:hlinkClick r:id="rId3"/>
              </a:rPr>
              <a:t>https://keck.usc.edu/office-of-research-administration/policies-and-procedures/</a:t>
            </a:r>
            <a:r>
              <a:rPr lang="en-US" sz="2400" dirty="0">
                <a:latin typeface="Calibri" panose="020F0502020204030204" pitchFamily="34" charset="0"/>
                <a:ea typeface="Calibri" panose="020F0502020204030204" pitchFamily="34" charset="0"/>
              </a:rPr>
              <a:t> </a:t>
            </a:r>
            <a:endParaRPr lang="en-US" sz="2400" dirty="0">
              <a:solidFill>
                <a:schemeClr val="bg2">
                  <a:lumMod val="25000"/>
                </a:schemeClr>
              </a:solidFill>
              <a:latin typeface="Raleway" panose="020B0604020202020204" charset="0"/>
            </a:endParaRPr>
          </a:p>
        </p:txBody>
      </p:sp>
      <p:pic>
        <p:nvPicPr>
          <p:cNvPr id="4100" name="Picture 4" descr="Support Workers At Keck Hospital of USC ...">
            <a:extLst>
              <a:ext uri="{FF2B5EF4-FFF2-40B4-BE49-F238E27FC236}">
                <a16:creationId xmlns:a16="http://schemas.microsoft.com/office/drawing/2014/main" id="{8142F7E1-F278-C76B-DD3E-37F57DB45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5141" y="1369074"/>
            <a:ext cx="4727376" cy="3540969"/>
          </a:xfrm>
          <a:prstGeom prst="rect">
            <a:avLst/>
          </a:prstGeom>
          <a:noFill/>
          <a:effectLst>
            <a:reflection blurRad="6350" stA="50000" endA="300" endPos="4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3419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irt&#10;&#10;Description automatically generated">
            <a:extLst>
              <a:ext uri="{FF2B5EF4-FFF2-40B4-BE49-F238E27FC236}">
                <a16:creationId xmlns:a16="http://schemas.microsoft.com/office/drawing/2014/main" id="{1F0BD661-59A5-48DD-93BF-3AEF50BF18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994" y="1813150"/>
            <a:ext cx="4098695" cy="3944727"/>
          </a:xfrm>
          <a:prstGeom prst="rect">
            <a:avLst/>
          </a:prstGeom>
        </p:spPr>
      </p:pic>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p:txBody>
          <a:bodyPr/>
          <a:lstStyle/>
          <a:p>
            <a:r>
              <a:rPr lang="en-US" b="1" dirty="0">
                <a:solidFill>
                  <a:schemeClr val="accent2"/>
                </a:solidFill>
                <a:latin typeface="Raleway" panose="020B0003030101060003" pitchFamily="34" charset="0"/>
              </a:rPr>
              <a:t>resources</a:t>
            </a:r>
            <a:endParaRPr lang="en-US" b="1" dirty="0">
              <a:solidFill>
                <a:schemeClr val="bg2">
                  <a:lumMod val="25000"/>
                </a:schemeClr>
              </a:solidFill>
              <a:latin typeface="Raleway" panose="020B0003030101060003" pitchFamily="34" charset="0"/>
            </a:endParaRPr>
          </a:p>
        </p:txBody>
      </p:sp>
      <p:pic>
        <p:nvPicPr>
          <p:cNvPr id="13" name="Picture 12">
            <a:extLst>
              <a:ext uri="{FF2B5EF4-FFF2-40B4-BE49-F238E27FC236}">
                <a16:creationId xmlns:a16="http://schemas.microsoft.com/office/drawing/2014/main" id="{0BCCE7F1-8B23-4A3E-BC66-65D946C14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sp>
        <p:nvSpPr>
          <p:cNvPr id="5" name="Rectangle 4">
            <a:hlinkClick r:id="rId4"/>
            <a:extLst>
              <a:ext uri="{FF2B5EF4-FFF2-40B4-BE49-F238E27FC236}">
                <a16:creationId xmlns:a16="http://schemas.microsoft.com/office/drawing/2014/main" id="{7F45D354-5FA0-4B39-80EC-FBDA712714D8}"/>
              </a:ext>
            </a:extLst>
          </p:cNvPr>
          <p:cNvSpPr/>
          <p:nvPr/>
        </p:nvSpPr>
        <p:spPr>
          <a:xfrm>
            <a:off x="598718" y="1435557"/>
            <a:ext cx="8023333" cy="4843249"/>
          </a:xfrm>
          <a:prstGeom prst="rect">
            <a:avLst/>
          </a:prstGeom>
        </p:spPr>
        <p:txBody>
          <a:bodyPr wrap="square">
            <a:spAutoFit/>
          </a:bodyPr>
          <a:lstStyle/>
          <a:p>
            <a:pPr marL="380990" indent="-380990">
              <a:lnSpc>
                <a:spcPct val="150000"/>
              </a:lnSpc>
              <a:buFont typeface="Arial" panose="020B0604020202020204" pitchFamily="34" charset="0"/>
              <a:buChar char="•"/>
            </a:pPr>
            <a:r>
              <a:rPr lang="en-US" sz="2400" dirty="0">
                <a:latin typeface="Raleway" panose="020B0604020202020204" charset="0"/>
              </a:rPr>
              <a:t>DCG Website: </a:t>
            </a:r>
            <a:r>
              <a:rPr lang="en-US" sz="2400" dirty="0">
                <a:latin typeface="Raleway" panose="020B0604020202020204" charset="0"/>
                <a:hlinkClick r:id="rId4"/>
              </a:rPr>
              <a:t>Services Agreements</a:t>
            </a:r>
            <a:endParaRPr lang="en-US" sz="2400" dirty="0">
              <a:latin typeface="Raleway" panose="020B0604020202020204" charset="0"/>
            </a:endParaRPr>
          </a:p>
          <a:p>
            <a:pPr marL="380990" indent="-380990">
              <a:lnSpc>
                <a:spcPct val="150000"/>
              </a:lnSpc>
              <a:buFont typeface="Arial" panose="020B0604020202020204" pitchFamily="34" charset="0"/>
              <a:buChar char="•"/>
            </a:pPr>
            <a:r>
              <a:rPr lang="en-US" sz="2400" dirty="0">
                <a:solidFill>
                  <a:schemeClr val="bg2">
                    <a:lumMod val="25000"/>
                  </a:schemeClr>
                </a:solidFill>
                <a:latin typeface="Raleway" panose="020B0604020202020204" charset="0"/>
                <a:hlinkClick r:id="rId5"/>
              </a:rPr>
              <a:t>Keck Services Agreement Approval Form and Flow Chart</a:t>
            </a:r>
            <a:r>
              <a:rPr lang="en-US" sz="2400" dirty="0">
                <a:solidFill>
                  <a:schemeClr val="bg2">
                    <a:lumMod val="25000"/>
                  </a:schemeClr>
                </a:solidFill>
                <a:latin typeface="Raleway" panose="020B0604020202020204" charset="0"/>
              </a:rPr>
              <a:t> </a:t>
            </a:r>
          </a:p>
          <a:p>
            <a:pPr marL="380990" indent="-380990">
              <a:lnSpc>
                <a:spcPct val="150000"/>
              </a:lnSpc>
              <a:buFont typeface="Arial" panose="020B0604020202020204" pitchFamily="34" charset="0"/>
              <a:buChar char="•"/>
            </a:pPr>
            <a:r>
              <a:rPr lang="en-US" sz="2400" dirty="0">
                <a:latin typeface="Raleway" panose="020B0604020202020204" charset="0"/>
                <a:hlinkClick r:id="rId6"/>
              </a:rPr>
              <a:t>USC Offices Responsible for Handling Agreements</a:t>
            </a:r>
            <a:endParaRPr lang="en-US" sz="2400" dirty="0">
              <a:latin typeface="Raleway" panose="020B0604020202020204" charset="0"/>
            </a:endParaRPr>
          </a:p>
          <a:p>
            <a:pPr marL="380990" indent="-380990">
              <a:lnSpc>
                <a:spcPct val="150000"/>
              </a:lnSpc>
              <a:buFont typeface="Arial" panose="020B0604020202020204" pitchFamily="34" charset="0"/>
              <a:buChar char="•"/>
            </a:pPr>
            <a:r>
              <a:rPr lang="en-US" sz="2400"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hlinkClick r:id="rId7"/>
              </a:rPr>
              <a:t>Workday Process for Non-Government Services Agreement</a:t>
            </a:r>
            <a:endParaRPr lang="en-US" sz="2400"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hlinkClick r:id="rId8"/>
            </a:endParaRPr>
          </a:p>
          <a:p>
            <a:pPr marL="380990" indent="-380990">
              <a:lnSpc>
                <a:spcPct val="150000"/>
              </a:lnSpc>
              <a:buFont typeface="Arial" panose="020B0604020202020204" pitchFamily="34" charset="0"/>
              <a:buChar char="•"/>
            </a:pPr>
            <a:r>
              <a:rPr lang="en-US" sz="2400"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hlinkClick r:id="rId8"/>
              </a:rPr>
              <a:t>Cayuse SP Guide and Training Materials</a:t>
            </a:r>
            <a:br>
              <a:rPr lang="en-US" sz="2400"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br>
            <a:br>
              <a:rPr lang="en-US" sz="2133"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br>
            <a:r>
              <a:rPr lang="en-US" sz="1867"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t> </a:t>
            </a:r>
            <a:endParaRPr lang="en-US" sz="1867" spc="53" dirty="0">
              <a:solidFill>
                <a:schemeClr val="tx1">
                  <a:lumMod val="75000"/>
                  <a:lumOff val="25000"/>
                </a:schemeClr>
              </a:solidFill>
              <a:latin typeface="Raleway" panose="020B0003030101060003"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167546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drawing&#10;&#10;Description automatically generated">
            <a:extLst>
              <a:ext uri="{FF2B5EF4-FFF2-40B4-BE49-F238E27FC236}">
                <a16:creationId xmlns:a16="http://schemas.microsoft.com/office/drawing/2014/main" id="{19DB7CD5-6BFF-4FCA-BDC0-EF62E7C86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809" y="1296528"/>
            <a:ext cx="7017087" cy="1952227"/>
          </a:xfrm>
          <a:prstGeom prst="rect">
            <a:avLst/>
          </a:prstGeom>
        </p:spPr>
      </p:pic>
      <p:sp>
        <p:nvSpPr>
          <p:cNvPr id="2" name="Text Placeholder 1">
            <a:extLst>
              <a:ext uri="{FF2B5EF4-FFF2-40B4-BE49-F238E27FC236}">
                <a16:creationId xmlns:a16="http://schemas.microsoft.com/office/drawing/2014/main" id="{8AA9896F-60F6-4F44-9112-C55B3569BF48}"/>
              </a:ext>
            </a:extLst>
          </p:cNvPr>
          <p:cNvSpPr>
            <a:spLocks noGrp="1"/>
          </p:cNvSpPr>
          <p:nvPr>
            <p:ph type="body" sz="quarter" idx="10"/>
          </p:nvPr>
        </p:nvSpPr>
        <p:spPr>
          <a:xfrm>
            <a:off x="701281" y="1041022"/>
            <a:ext cx="10604499" cy="511013"/>
          </a:xfrm>
        </p:spPr>
        <p:txBody>
          <a:bodyPr/>
          <a:lstStyle/>
          <a:p>
            <a:r>
              <a:rPr lang="en-US" b="1" dirty="0">
                <a:solidFill>
                  <a:schemeClr val="accent2"/>
                </a:solidFill>
                <a:latin typeface="Raleway" panose="020B0003030101060003" pitchFamily="34" charset="0"/>
              </a:rPr>
              <a:t>Communication Is the key!</a:t>
            </a:r>
          </a:p>
        </p:txBody>
      </p:sp>
      <p:sp>
        <p:nvSpPr>
          <p:cNvPr id="8" name="TextBox 7">
            <a:extLst>
              <a:ext uri="{FF2B5EF4-FFF2-40B4-BE49-F238E27FC236}">
                <a16:creationId xmlns:a16="http://schemas.microsoft.com/office/drawing/2014/main" id="{FE5DFE8C-B710-46D8-9B50-938F170E5F64}"/>
              </a:ext>
            </a:extLst>
          </p:cNvPr>
          <p:cNvSpPr txBox="1"/>
          <p:nvPr/>
        </p:nvSpPr>
        <p:spPr>
          <a:xfrm>
            <a:off x="330437" y="3429000"/>
            <a:ext cx="11439971" cy="3481979"/>
          </a:xfrm>
          <a:prstGeom prst="rect">
            <a:avLst/>
          </a:prstGeom>
          <a:noFill/>
        </p:spPr>
        <p:txBody>
          <a:bodyPr wrap="square" lIns="0" tIns="0" rIns="0" bIns="0" rtlCol="0">
            <a:spAutoFit/>
          </a:bodyPr>
          <a:lstStyle/>
          <a:p>
            <a:pPr algn="ctr">
              <a:lnSpc>
                <a:spcPts val="2267"/>
              </a:lnSpc>
              <a:spcAft>
                <a:spcPts val="1067"/>
              </a:spcAft>
            </a:pPr>
            <a:r>
              <a:rPr lang="en-US" sz="1867" b="1" dirty="0">
                <a:latin typeface="Raleway" panose="020B0003030101060003" pitchFamily="34" charset="0"/>
                <a:ea typeface="Calibri" panose="020F0502020204030204" pitchFamily="34" charset="0"/>
                <a:cs typeface="Calibri" panose="020F0502020204030204" pitchFamily="34" charset="0"/>
              </a:rPr>
              <a:t>Office of General Counsel (OGC)</a:t>
            </a:r>
          </a:p>
          <a:p>
            <a:pPr lvl="1" algn="ctr">
              <a:lnSpc>
                <a:spcPts val="2267"/>
              </a:lnSpc>
              <a:spcAft>
                <a:spcPts val="1067"/>
              </a:spcAft>
            </a:pPr>
            <a:r>
              <a:rPr lang="es-ES" sz="1867" dirty="0">
                <a:latin typeface="Raleway" panose="020B0003030101060003" pitchFamily="34" charset="0"/>
                <a:ea typeface="Calibri" panose="020F0502020204030204" pitchFamily="34" charset="0"/>
                <a:cs typeface="Calibri" panose="020F0502020204030204" pitchFamily="34" charset="0"/>
              </a:rPr>
              <a:t>Vardan Duzdabanyan </a:t>
            </a:r>
            <a:r>
              <a:rPr lang="es-ES" sz="1867" dirty="0">
                <a:latin typeface="Raleway" panose="020B0003030101060003" pitchFamily="34" charset="0"/>
                <a:ea typeface="Calibri" panose="020F0502020204030204" pitchFamily="34" charset="0"/>
                <a:cs typeface="Calibri" panose="020F0502020204030204" pitchFamily="34" charset="0"/>
                <a:hlinkClick r:id="rId4"/>
              </a:rPr>
              <a:t>vduzdaba@usc.edu</a:t>
            </a:r>
            <a:r>
              <a:rPr lang="es-ES" sz="1867" dirty="0">
                <a:latin typeface="Raleway" panose="020B0003030101060003" pitchFamily="34" charset="0"/>
                <a:ea typeface="Calibri" panose="020F0502020204030204" pitchFamily="34" charset="0"/>
                <a:cs typeface="Calibri" panose="020F0502020204030204" pitchFamily="34" charset="0"/>
              </a:rPr>
              <a:t> </a:t>
            </a:r>
          </a:p>
          <a:p>
            <a:pPr algn="ctr">
              <a:lnSpc>
                <a:spcPts val="2267"/>
              </a:lnSpc>
              <a:spcAft>
                <a:spcPts val="1067"/>
              </a:spcAft>
            </a:pPr>
            <a:endParaRPr lang="es-ES" sz="1867" b="1" dirty="0">
              <a:latin typeface="Raleway" panose="020B0003030101060003" pitchFamily="34" charset="0"/>
              <a:ea typeface="Calibri" panose="020F0502020204030204" pitchFamily="34" charset="0"/>
              <a:cs typeface="Calibri" panose="020F0502020204030204" pitchFamily="34" charset="0"/>
            </a:endParaRPr>
          </a:p>
          <a:p>
            <a:pPr algn="ctr">
              <a:lnSpc>
                <a:spcPts val="2267"/>
              </a:lnSpc>
              <a:spcAft>
                <a:spcPts val="1067"/>
              </a:spcAft>
            </a:pPr>
            <a:r>
              <a:rPr lang="es-ES" sz="1867" b="1" dirty="0" err="1">
                <a:latin typeface="Raleway" panose="020B0003030101060003" pitchFamily="34" charset="0"/>
                <a:ea typeface="Calibri" panose="020F0502020204030204" pitchFamily="34" charset="0"/>
                <a:cs typeface="Calibri" panose="020F0502020204030204" pitchFamily="34" charset="0"/>
              </a:rPr>
              <a:t>Department</a:t>
            </a:r>
            <a:r>
              <a:rPr lang="es-ES" sz="1867" b="1" dirty="0">
                <a:latin typeface="Raleway" panose="020B0003030101060003" pitchFamily="34" charset="0"/>
                <a:ea typeface="Calibri" panose="020F0502020204030204" pitchFamily="34" charset="0"/>
                <a:cs typeface="Calibri" panose="020F0502020204030204" pitchFamily="34" charset="0"/>
              </a:rPr>
              <a:t> </a:t>
            </a:r>
            <a:r>
              <a:rPr lang="es-ES" sz="1867" b="1" dirty="0" err="1">
                <a:latin typeface="Raleway" panose="020B0003030101060003" pitchFamily="34" charset="0"/>
                <a:ea typeface="Calibri" panose="020F0502020204030204" pitchFamily="34" charset="0"/>
                <a:cs typeface="Calibri" panose="020F0502020204030204" pitchFamily="34" charset="0"/>
              </a:rPr>
              <a:t>of</a:t>
            </a:r>
            <a:r>
              <a:rPr lang="es-ES" sz="1867" b="1" dirty="0">
                <a:latin typeface="Raleway" panose="020B0003030101060003" pitchFamily="34" charset="0"/>
                <a:ea typeface="Calibri" panose="020F0502020204030204" pitchFamily="34" charset="0"/>
                <a:cs typeface="Calibri" panose="020F0502020204030204" pitchFamily="34" charset="0"/>
              </a:rPr>
              <a:t> Contracts and Grants (DCG)</a:t>
            </a:r>
          </a:p>
          <a:p>
            <a:pPr lvl="1" algn="ctr">
              <a:lnSpc>
                <a:spcPts val="2267"/>
              </a:lnSpc>
              <a:spcAft>
                <a:spcPts val="1067"/>
              </a:spcAft>
            </a:pPr>
            <a:r>
              <a:rPr lang="es-ES" sz="1867" dirty="0">
                <a:latin typeface="Raleway" panose="020B0003030101060003" pitchFamily="34" charset="0"/>
                <a:ea typeface="Calibri" panose="020F0502020204030204" pitchFamily="34" charset="0"/>
                <a:cs typeface="Calibri" panose="020F0502020204030204" pitchFamily="34" charset="0"/>
              </a:rPr>
              <a:t>Katie Rountree </a:t>
            </a:r>
            <a:r>
              <a:rPr lang="es-ES" sz="1867" dirty="0">
                <a:latin typeface="Raleway" panose="020B0003030101060003" pitchFamily="34" charset="0"/>
                <a:ea typeface="Calibri" panose="020F0502020204030204" pitchFamily="34" charset="0"/>
                <a:cs typeface="Calibri" panose="020F0502020204030204" pitchFamily="34" charset="0"/>
                <a:hlinkClick r:id="rId5"/>
              </a:rPr>
              <a:t>Rountree@usc.edu</a:t>
            </a:r>
            <a:r>
              <a:rPr lang="es-ES" sz="1867" dirty="0">
                <a:latin typeface="Raleway" panose="020B0003030101060003" pitchFamily="34" charset="0"/>
                <a:ea typeface="Calibri" panose="020F0502020204030204" pitchFamily="34" charset="0"/>
                <a:cs typeface="Calibri" panose="020F0502020204030204" pitchFamily="34" charset="0"/>
              </a:rPr>
              <a:t> </a:t>
            </a:r>
          </a:p>
          <a:p>
            <a:pPr algn="ctr">
              <a:lnSpc>
                <a:spcPct val="130000"/>
              </a:lnSpc>
            </a:pPr>
            <a:endParaRPr lang="en-US" sz="2400" spc="53" dirty="0">
              <a:latin typeface="Raleway" panose="020B0003030101060003" pitchFamily="34" charset="0"/>
              <a:ea typeface="Open Sans Light" panose="020B0306030504020204" pitchFamily="34" charset="0"/>
              <a:cs typeface="Open Sans Light" panose="020B0306030504020204" pitchFamily="34" charset="0"/>
            </a:endParaRPr>
          </a:p>
          <a:p>
            <a:pPr algn="ctr">
              <a:lnSpc>
                <a:spcPct val="50000"/>
              </a:lnSpc>
            </a:pPr>
            <a:r>
              <a:rPr lang="en-US" sz="2400"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t>DCG Office Hours via Zoom</a:t>
            </a:r>
            <a:r>
              <a:rPr lang="en-US" sz="2133" spc="53" dirty="0">
                <a:solidFill>
                  <a:schemeClr val="tx1">
                    <a:lumMod val="75000"/>
                    <a:lumOff val="25000"/>
                  </a:schemeClr>
                </a:solidFill>
                <a:latin typeface="Raleway" panose="020B0604020202020204" charset="0"/>
                <a:ea typeface="Open Sans Light" panose="020B0306030504020204" pitchFamily="34" charset="0"/>
                <a:cs typeface="Open Sans Light" panose="020B0306030504020204" pitchFamily="34" charset="0"/>
              </a:rPr>
              <a:t>:  </a:t>
            </a:r>
            <a:r>
              <a:rPr lang="en-US" sz="2133" dirty="0">
                <a:solidFill>
                  <a:schemeClr val="bg2">
                    <a:lumMod val="25000"/>
                  </a:schemeClr>
                </a:solidFill>
                <a:latin typeface="Raleway" panose="020B0604020202020204" charset="0"/>
                <a:ea typeface="Calibri" panose="020F0502020204030204" pitchFamily="34" charset="0"/>
                <a:cs typeface="Calibri" panose="020F0502020204030204" pitchFamily="34" charset="0"/>
                <a:hlinkClick r:id="rId6"/>
              </a:rPr>
              <a:t>https://usc.zoom.us/j/98233041088</a:t>
            </a:r>
            <a:endParaRPr lang="en-US" sz="2133" dirty="0">
              <a:solidFill>
                <a:schemeClr val="bg2">
                  <a:lumMod val="25000"/>
                </a:schemeClr>
              </a:solidFill>
              <a:latin typeface="Raleway" panose="020B0604020202020204" charset="0"/>
              <a:ea typeface="Calibri" panose="020F0502020204030204" pitchFamily="34" charset="0"/>
              <a:cs typeface="Calibri" panose="020F0502020204030204" pitchFamily="34" charset="0"/>
            </a:endParaRPr>
          </a:p>
          <a:p>
            <a:pPr algn="ctr">
              <a:lnSpc>
                <a:spcPct val="50000"/>
              </a:lnSpc>
            </a:pPr>
            <a:br>
              <a:rPr lang="en-US" sz="2133" dirty="0">
                <a:solidFill>
                  <a:schemeClr val="bg2">
                    <a:lumMod val="25000"/>
                  </a:schemeClr>
                </a:solidFill>
                <a:latin typeface="Raleway" panose="020B0604020202020204" charset="0"/>
                <a:ea typeface="Calibri" panose="020F0502020204030204" pitchFamily="34" charset="0"/>
                <a:cs typeface="Calibri" panose="020F0502020204030204" pitchFamily="34" charset="0"/>
              </a:rPr>
            </a:br>
            <a:r>
              <a:rPr lang="en-US" sz="2133" dirty="0">
                <a:solidFill>
                  <a:schemeClr val="bg2">
                    <a:lumMod val="25000"/>
                  </a:schemeClr>
                </a:solidFill>
                <a:latin typeface="Raleway" panose="020B0604020202020204" charset="0"/>
                <a:ea typeface="Calibri" panose="020F0502020204030204" pitchFamily="34" charset="0"/>
                <a:cs typeface="Calibri" panose="020F0502020204030204" pitchFamily="34" charset="0"/>
              </a:rPr>
              <a:t>Wednesdays:  9-10 a.m.</a:t>
            </a:r>
          </a:p>
          <a:p>
            <a:pPr algn="ctr">
              <a:lnSpc>
                <a:spcPts val="2667"/>
              </a:lnSpc>
            </a:pPr>
            <a:endParaRPr lang="en-US" sz="1600" dirty="0">
              <a:solidFill>
                <a:schemeClr val="tx1">
                  <a:lumMod val="65000"/>
                  <a:lumOff val="35000"/>
                </a:schemeClr>
              </a:solidFill>
              <a:latin typeface="Raleway" panose="020B0003030101060003" pitchFamily="34" charset="0"/>
            </a:endParaRPr>
          </a:p>
        </p:txBody>
      </p:sp>
      <p:pic>
        <p:nvPicPr>
          <p:cNvPr id="10" name="Picture 9">
            <a:extLst>
              <a:ext uri="{FF2B5EF4-FFF2-40B4-BE49-F238E27FC236}">
                <a16:creationId xmlns:a16="http://schemas.microsoft.com/office/drawing/2014/main" id="{036D93DB-1C85-4D6C-B8BF-699B4EA6EF0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spTree>
    <p:extLst>
      <p:ext uri="{BB962C8B-B14F-4D97-AF65-F5344CB8AC3E}">
        <p14:creationId xmlns:p14="http://schemas.microsoft.com/office/powerpoint/2010/main" val="301974474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a:xfrm>
            <a:off x="838200" y="1992960"/>
            <a:ext cx="10515600" cy="1325563"/>
          </a:xfrm>
        </p:spPr>
        <p:txBody>
          <a:bodyPr/>
          <a:lstStyle/>
          <a:p>
            <a:pPr algn="ctr"/>
            <a:r>
              <a:rPr lang="en-US" b="1" dirty="0"/>
              <a:t>Grant Closeout</a:t>
            </a:r>
          </a:p>
        </p:txBody>
      </p:sp>
      <p:pic>
        <p:nvPicPr>
          <p:cNvPr id="7" name="Picture 6" descr="A green sign with white text&#10;&#10;Description automatically generated">
            <a:extLst>
              <a:ext uri="{FF2B5EF4-FFF2-40B4-BE49-F238E27FC236}">
                <a16:creationId xmlns:a16="http://schemas.microsoft.com/office/drawing/2014/main" id="{9FB1DDCD-2C46-47D1-98C0-1BC22F86E88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53261" y="2954920"/>
            <a:ext cx="3925964" cy="2830184"/>
          </a:xfrm>
          <a:prstGeom prst="rect">
            <a:avLst/>
          </a:prstGeom>
        </p:spPr>
      </p:pic>
      <p:sp>
        <p:nvSpPr>
          <p:cNvPr id="8" name="TextBox 7">
            <a:extLst>
              <a:ext uri="{FF2B5EF4-FFF2-40B4-BE49-F238E27FC236}">
                <a16:creationId xmlns:a16="http://schemas.microsoft.com/office/drawing/2014/main" id="{EA7F1318-740B-1CDB-AA9D-34019BC2A4BE}"/>
              </a:ext>
            </a:extLst>
          </p:cNvPr>
          <p:cNvSpPr txBox="1"/>
          <p:nvPr/>
        </p:nvSpPr>
        <p:spPr>
          <a:xfrm>
            <a:off x="4253261" y="5970216"/>
            <a:ext cx="3925964" cy="230832"/>
          </a:xfrm>
          <a:prstGeom prst="rect">
            <a:avLst/>
          </a:prstGeom>
          <a:noFill/>
        </p:spPr>
        <p:txBody>
          <a:bodyPr wrap="square" rtlCol="0">
            <a:spAutoFit/>
          </a:bodyPr>
          <a:lstStyle/>
          <a:p>
            <a:r>
              <a:rPr lang="en-US" sz="900">
                <a:hlinkClick r:id="rId3" tooltip="https://robbiepruitt.blogspot.com/2015/05/finishing-discipleship-and-small-groups.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565048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576943" y="1310286"/>
            <a:ext cx="10515600" cy="4237428"/>
          </a:xfrm>
        </p:spPr>
        <p:txBody>
          <a:bodyPr/>
          <a:lstStyle/>
          <a:p>
            <a:pPr marL="0" indent="0" algn="l">
              <a:buNone/>
            </a:pPr>
            <a:r>
              <a:rPr lang="en-US" b="0" i="0" dirty="0">
                <a:solidFill>
                  <a:srgbClr val="1F1E18"/>
                </a:solidFill>
                <a:effectLst/>
                <a:latin typeface="Source Sans Pro" panose="020B0503030403020204" pitchFamily="34" charset="0"/>
              </a:rPr>
              <a:t>Impact of incomplete closeout:</a:t>
            </a:r>
          </a:p>
          <a:p>
            <a:r>
              <a:rPr lang="en-US" dirty="0"/>
              <a:t>Reputational: Public, Scientific Community, Sponsors</a:t>
            </a:r>
          </a:p>
          <a:p>
            <a:r>
              <a:rPr lang="en-US" dirty="0"/>
              <a:t>Delay of new and continuation awards to USC</a:t>
            </a:r>
          </a:p>
          <a:p>
            <a:r>
              <a:rPr lang="en-US" dirty="0"/>
              <a:t>Decrease in awards to USC</a:t>
            </a:r>
          </a:p>
          <a:p>
            <a:endParaRPr lang="en-US" dirty="0"/>
          </a:p>
        </p:txBody>
      </p:sp>
    </p:spTree>
    <p:extLst>
      <p:ext uri="{BB962C8B-B14F-4D97-AF65-F5344CB8AC3E}">
        <p14:creationId xmlns:p14="http://schemas.microsoft.com/office/powerpoint/2010/main" val="87804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a:xfrm>
            <a:off x="988926" y="2103437"/>
            <a:ext cx="10515600" cy="1325563"/>
          </a:xfrm>
        </p:spPr>
        <p:txBody>
          <a:bodyPr/>
          <a:lstStyle/>
          <a:p>
            <a:pPr algn="ctr"/>
            <a:r>
              <a:rPr lang="en-US" b="1" dirty="0"/>
              <a:t>Professional Service Agreements</a:t>
            </a:r>
            <a:br>
              <a:rPr lang="en-US" b="1" dirty="0"/>
            </a:br>
            <a:endParaRPr lang="en-US" b="1" dirty="0"/>
          </a:p>
        </p:txBody>
      </p:sp>
    </p:spTree>
    <p:extLst>
      <p:ext uri="{BB962C8B-B14F-4D97-AF65-F5344CB8AC3E}">
        <p14:creationId xmlns:p14="http://schemas.microsoft.com/office/powerpoint/2010/main" val="389382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566895" y="1044832"/>
            <a:ext cx="10515600" cy="4923889"/>
          </a:xfrm>
        </p:spPr>
        <p:txBody>
          <a:bodyPr/>
          <a:lstStyle/>
          <a:p>
            <a:pPr marL="0" indent="0" algn="l">
              <a:buNone/>
            </a:pPr>
            <a:r>
              <a:rPr lang="en-US" sz="2000" b="0" i="0" dirty="0">
                <a:solidFill>
                  <a:srgbClr val="1F1E18"/>
                </a:solidFill>
                <a:effectLst/>
                <a:latin typeface="Source Sans Pro" panose="020B0503030403020204" pitchFamily="34" charset="0"/>
              </a:rPr>
              <a:t>Award Closeout is the process of finalizing all administrative and programmatic requirements for a sponsored award. This includes submitting all required reports, reconciling financial accounts, and returning any unused funds to the funding agency. </a:t>
            </a:r>
          </a:p>
          <a:p>
            <a:pPr marL="0" indent="0" algn="l">
              <a:buNone/>
            </a:pPr>
            <a:r>
              <a:rPr lang="en-US" sz="2000" b="0" i="0" dirty="0">
                <a:solidFill>
                  <a:srgbClr val="1F1E18"/>
                </a:solidFill>
                <a:effectLst/>
                <a:latin typeface="Source Sans Pro" panose="020B0503030403020204" pitchFamily="34" charset="0"/>
              </a:rPr>
              <a:t>Key steps:</a:t>
            </a:r>
          </a:p>
          <a:p>
            <a:r>
              <a:rPr lang="en-US" sz="2000" b="0" i="0" dirty="0">
                <a:solidFill>
                  <a:srgbClr val="1F1E18"/>
                </a:solidFill>
                <a:effectLst/>
                <a:latin typeface="Source Sans Pro" panose="020B0503030403020204" pitchFamily="34" charset="0"/>
              </a:rPr>
              <a:t>Review the award terms and conditions.  (PI and Research Administrator)</a:t>
            </a:r>
          </a:p>
          <a:p>
            <a:r>
              <a:rPr lang="en-US" sz="2000" b="0" i="0" dirty="0">
                <a:solidFill>
                  <a:srgbClr val="1F1E18"/>
                </a:solidFill>
                <a:effectLst/>
                <a:latin typeface="Source Sans Pro" panose="020B0503030403020204" pitchFamily="34" charset="0"/>
              </a:rPr>
              <a:t>Submit all required reports: final technical report, final invention statement or a human subject’s research closure report (PI with help from Research Administrator); final financial report (SPA)</a:t>
            </a:r>
          </a:p>
          <a:p>
            <a:r>
              <a:rPr lang="en-US" sz="2000" b="0" i="0" dirty="0">
                <a:solidFill>
                  <a:srgbClr val="1F1E18"/>
                </a:solidFill>
                <a:effectLst/>
                <a:latin typeface="Source Sans Pro" panose="020B0503030403020204" pitchFamily="34" charset="0"/>
              </a:rPr>
              <a:t>Reconcile financial accounts-including cost share accounts. (SPA, Research Administrator, PI)</a:t>
            </a:r>
          </a:p>
          <a:p>
            <a:r>
              <a:rPr lang="en-US" sz="2000" b="0" i="0" dirty="0">
                <a:solidFill>
                  <a:srgbClr val="1F1E18"/>
                </a:solidFill>
                <a:effectLst/>
                <a:latin typeface="Source Sans Pro" panose="020B0503030403020204" pitchFamily="34" charset="0"/>
              </a:rPr>
              <a:t>Close out all Subawards. </a:t>
            </a:r>
            <a:r>
              <a:rPr lang="en-US" sz="2000" dirty="0">
                <a:solidFill>
                  <a:srgbClr val="1F1E18"/>
                </a:solidFill>
                <a:latin typeface="Source Sans Pro" panose="020B0503030403020204" pitchFamily="34" charset="0"/>
              </a:rPr>
              <a:t>(Research Administrator, DCG)</a:t>
            </a:r>
            <a:endParaRPr lang="en-US" sz="2000" b="0" i="0" dirty="0">
              <a:solidFill>
                <a:srgbClr val="1F1E18"/>
              </a:solidFill>
              <a:effectLst/>
              <a:latin typeface="Source Sans Pro" panose="020B0503030403020204" pitchFamily="34" charset="0"/>
            </a:endParaRPr>
          </a:p>
          <a:p>
            <a:r>
              <a:rPr lang="en-US" sz="2000" b="0" i="0" dirty="0">
                <a:solidFill>
                  <a:srgbClr val="1F1E18"/>
                </a:solidFill>
                <a:effectLst/>
                <a:latin typeface="Source Sans Pro" panose="020B0503030403020204" pitchFamily="34" charset="0"/>
              </a:rPr>
              <a:t>Finalize all administrative tasks. (Research Administrator)</a:t>
            </a:r>
          </a:p>
          <a:p>
            <a:pPr marL="0" indent="0" algn="l">
              <a:buNone/>
            </a:pPr>
            <a:r>
              <a:rPr lang="en-US" sz="2000" b="0" i="0" dirty="0">
                <a:solidFill>
                  <a:srgbClr val="1F1E18"/>
                </a:solidFill>
                <a:effectLst/>
                <a:latin typeface="Source Sans Pro" panose="020B0503030403020204" pitchFamily="34" charset="0"/>
              </a:rPr>
              <a:t>Once all of these steps have been completed, the award will be officially closed out. The funding agency will typically issue a notice of award closure, which will release the institution from any further obligations under the award.</a:t>
            </a:r>
          </a:p>
          <a:p>
            <a:endParaRPr lang="en-US" sz="2000" dirty="0"/>
          </a:p>
        </p:txBody>
      </p:sp>
    </p:spTree>
    <p:extLst>
      <p:ext uri="{BB962C8B-B14F-4D97-AF65-F5344CB8AC3E}">
        <p14:creationId xmlns:p14="http://schemas.microsoft.com/office/powerpoint/2010/main" val="118327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687475" y="1034783"/>
            <a:ext cx="10515600" cy="3771611"/>
          </a:xfrm>
        </p:spPr>
        <p:txBody>
          <a:bodyPr/>
          <a:lstStyle/>
          <a:p>
            <a:pPr marL="0" indent="0" algn="l">
              <a:buNone/>
            </a:pPr>
            <a:r>
              <a:rPr lang="en-US" sz="2000" b="0" i="0" dirty="0">
                <a:solidFill>
                  <a:srgbClr val="1F1E18"/>
                </a:solidFill>
                <a:effectLst/>
                <a:latin typeface="Source Sans Pro" panose="020B0503030403020204" pitchFamily="34" charset="0"/>
              </a:rPr>
              <a:t>Key steps involved in Subaward Closeout:</a:t>
            </a:r>
          </a:p>
          <a:p>
            <a:r>
              <a:rPr lang="en-US" sz="2000" b="0" i="0" dirty="0">
                <a:solidFill>
                  <a:srgbClr val="1F1E18"/>
                </a:solidFill>
                <a:effectLst/>
                <a:latin typeface="Source Sans Pro" panose="020B0503030403020204" pitchFamily="34" charset="0"/>
              </a:rPr>
              <a:t>Review the Subaward Agreement.  (Research Administrator)</a:t>
            </a:r>
          </a:p>
          <a:p>
            <a:r>
              <a:rPr lang="en-US" sz="2000" b="0" i="0" dirty="0">
                <a:solidFill>
                  <a:srgbClr val="1F1E18"/>
                </a:solidFill>
                <a:effectLst/>
                <a:latin typeface="Source Sans Pro" panose="020B0503030403020204" pitchFamily="34" charset="0"/>
              </a:rPr>
              <a:t>Finalization of all Administrative Tasks. (Research Administrator)</a:t>
            </a:r>
          </a:p>
          <a:p>
            <a:r>
              <a:rPr lang="en-US" sz="2000" b="0" i="0" dirty="0">
                <a:solidFill>
                  <a:srgbClr val="1F1E18"/>
                </a:solidFill>
                <a:effectLst/>
                <a:latin typeface="Source Sans Pro" panose="020B0503030403020204" pitchFamily="34" charset="0"/>
              </a:rPr>
              <a:t>Submission of all Required Reports: final technical report and a final financial report from the </a:t>
            </a:r>
            <a:r>
              <a:rPr lang="en-US" sz="2000" b="0" i="0" dirty="0" err="1">
                <a:solidFill>
                  <a:srgbClr val="1F1E18"/>
                </a:solidFill>
                <a:effectLst/>
                <a:latin typeface="Source Sans Pro" panose="020B0503030403020204" pitchFamily="34" charset="0"/>
              </a:rPr>
              <a:t>Subawardee</a:t>
            </a:r>
            <a:r>
              <a:rPr lang="en-US" sz="2000" b="0" i="0" dirty="0">
                <a:solidFill>
                  <a:srgbClr val="1F1E18"/>
                </a:solidFill>
                <a:effectLst/>
                <a:latin typeface="Source Sans Pro" panose="020B0503030403020204" pitchFamily="34" charset="0"/>
              </a:rPr>
              <a:t>. (Research Administrator, PI)</a:t>
            </a:r>
          </a:p>
          <a:p>
            <a:r>
              <a:rPr lang="en-US" sz="2000" b="0" i="0" dirty="0">
                <a:solidFill>
                  <a:srgbClr val="1F1E18"/>
                </a:solidFill>
                <a:effectLst/>
                <a:latin typeface="Source Sans Pro" panose="020B0503030403020204" pitchFamily="34" charset="0"/>
              </a:rPr>
              <a:t>Reconcile Financial Accounts. This involves ensuring that all expenses have been properly charged to the Subaward and that all unused funds are returned to the Prime Awardee (USC). (Research Administrator, PI)</a:t>
            </a:r>
          </a:p>
          <a:p>
            <a:pPr marL="0" indent="0">
              <a:buNone/>
            </a:pPr>
            <a:r>
              <a:rPr lang="en-US" sz="2000" dirty="0">
                <a:solidFill>
                  <a:srgbClr val="1F1E18"/>
                </a:solidFill>
                <a:latin typeface="Source Sans Pro" panose="020B0503030403020204" pitchFamily="34" charset="0"/>
              </a:rPr>
              <a:t>Once all of these steps have been completed, the subaward will be officially closed out. PIs are encouraged to remind subrecipients of these needs well in advance of the due date for such reports.</a:t>
            </a:r>
          </a:p>
        </p:txBody>
      </p:sp>
    </p:spTree>
    <p:extLst>
      <p:ext uri="{BB962C8B-B14F-4D97-AF65-F5344CB8AC3E}">
        <p14:creationId xmlns:p14="http://schemas.microsoft.com/office/powerpoint/2010/main" val="1085076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767861" y="1034783"/>
            <a:ext cx="10515600" cy="5034421"/>
          </a:xfrm>
        </p:spPr>
        <p:txBody>
          <a:bodyPr/>
          <a:lstStyle/>
          <a:p>
            <a:pPr marL="0" indent="0" algn="l">
              <a:buNone/>
            </a:pPr>
            <a:r>
              <a:rPr lang="en-US" sz="2000" b="0" i="0" dirty="0">
                <a:solidFill>
                  <a:srgbClr val="1F1E18"/>
                </a:solidFill>
                <a:effectLst/>
                <a:latin typeface="Source Sans Pro" panose="020B0503030403020204" pitchFamily="34" charset="0"/>
              </a:rPr>
              <a:t>Types of Final Reports</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Final Technical Report: The Final Technical Report summarizes the project’s accomplishments, findings, and conclusions. It also discusses the project’s impact on the field and any potential future research directions. (PI)</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Final Invention Statement: The Final Invention Statement discloses any inventions or discoveries that were made during the project. This information is used by the funding agency to determine whether any intellectual property rights need to be protected. (PI)</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Final Property Report: The Final Property Report accounts for all tangible property that was purchased or acquired with funding from the award. (Research Administrator, PI)</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Final Subrecipient Reports: If the award included subawards, the institution will also need to submit final reports for each subaward. These reports will typically include the same information as the Final Technical Report, but for the subaward specifically. (Research Administrator)</a:t>
            </a:r>
          </a:p>
          <a:p>
            <a:endParaRPr lang="en-US" sz="2000" dirty="0"/>
          </a:p>
        </p:txBody>
      </p:sp>
    </p:spTree>
    <p:extLst>
      <p:ext uri="{BB962C8B-B14F-4D97-AF65-F5344CB8AC3E}">
        <p14:creationId xmlns:p14="http://schemas.microsoft.com/office/powerpoint/2010/main" val="248761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647281" y="1027908"/>
            <a:ext cx="10515600" cy="4920716"/>
          </a:xfrm>
        </p:spPr>
        <p:txBody>
          <a:bodyPr/>
          <a:lstStyle/>
          <a:p>
            <a:pPr marL="0" indent="0" algn="l">
              <a:buNone/>
            </a:pPr>
            <a:r>
              <a:rPr lang="en-US" sz="2000" b="0" i="0" dirty="0">
                <a:solidFill>
                  <a:srgbClr val="1F1E18"/>
                </a:solidFill>
                <a:effectLst/>
                <a:latin typeface="Source Sans Pro" panose="020B0503030403020204" pitchFamily="34" charset="0"/>
              </a:rPr>
              <a:t>Final reports typically summarize the project’s accomplishments, expenditures, and other relevant information.</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Demonstrate Accountability: Final reports allow funding agencies to see how their funds were used and how the research project contributed to the advancement of knowledge.</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Provide Feedback: Final reports provide feedback to funding agencies on the strengths and weaknesses of their research programs. This feedback can help funding agencies to improve their programs and make better decisions about how to allocate resources.</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Promote Collaboration: Final reports can be shared with other researchers and stakeholders, which can promote collaboration and new discoveries.</a:t>
            </a:r>
          </a:p>
          <a:p>
            <a:pPr algn="l">
              <a:buFont typeface="Arial" panose="020B0604020202020204" pitchFamily="34" charset="0"/>
              <a:buChar char="•"/>
            </a:pPr>
            <a:r>
              <a:rPr lang="en-US" sz="2000" b="0" i="0" dirty="0">
                <a:solidFill>
                  <a:srgbClr val="1F1E18"/>
                </a:solidFill>
                <a:effectLst/>
                <a:latin typeface="Source Sans Pro" panose="020B0503030403020204" pitchFamily="34" charset="0"/>
              </a:rPr>
              <a:t>Disseminate Research Findings: Final reports can be published and disseminated to the public, which helps to raise awareness of research findings and their potential impact on society.</a:t>
            </a:r>
          </a:p>
          <a:p>
            <a:pPr marL="0" indent="0" algn="l">
              <a:buNone/>
            </a:pPr>
            <a:r>
              <a:rPr lang="en-US" sz="2000" b="0" i="0" dirty="0">
                <a:solidFill>
                  <a:srgbClr val="1F1E18"/>
                </a:solidFill>
                <a:effectLst/>
                <a:latin typeface="Source Sans Pro" panose="020B0503030403020204" pitchFamily="34" charset="0"/>
              </a:rPr>
              <a:t>Final reporting is an important process that helps to ensure the integrity and quality of research. It also helps to promote accountability, collaboration, and the dissemination of research findings.</a:t>
            </a:r>
          </a:p>
          <a:p>
            <a:endParaRPr lang="en-US" sz="2000" dirty="0"/>
          </a:p>
        </p:txBody>
      </p:sp>
    </p:spTree>
    <p:extLst>
      <p:ext uri="{BB962C8B-B14F-4D97-AF65-F5344CB8AC3E}">
        <p14:creationId xmlns:p14="http://schemas.microsoft.com/office/powerpoint/2010/main" val="2048989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576943" y="1027908"/>
            <a:ext cx="10515600" cy="5051345"/>
          </a:xfrm>
        </p:spPr>
        <p:txBody>
          <a:bodyPr/>
          <a:lstStyle/>
          <a:p>
            <a:pPr marL="0" indent="0" algn="l">
              <a:buNone/>
            </a:pPr>
            <a:r>
              <a:rPr lang="en-US" sz="2000" b="0" i="0" dirty="0">
                <a:solidFill>
                  <a:srgbClr val="1F1E18"/>
                </a:solidFill>
                <a:effectLst/>
                <a:latin typeface="Source Sans Pro" panose="020B0503030403020204" pitchFamily="34" charset="0"/>
              </a:rPr>
              <a:t>Submitting Final Reports</a:t>
            </a:r>
          </a:p>
          <a:p>
            <a:pPr algn="l"/>
            <a:r>
              <a:rPr lang="en-US" sz="2000" b="0" i="0" dirty="0">
                <a:solidFill>
                  <a:srgbClr val="1F1E18"/>
                </a:solidFill>
                <a:effectLst/>
                <a:latin typeface="Source Sans Pro" panose="020B0503030403020204" pitchFamily="34" charset="0"/>
              </a:rPr>
              <a:t>Typically to the sponsor electronically, through a web-based portal or email. Some sponsors may also accept Final Reports in paper form, but this is less common. To submit a Final Report electronically, the Principal Investigator (PI) will need to log into the sponsor’s web portal and upload the report file. The report file should be in a format that is compatible with the sponsor’s requirements, (such as PDF or Word).</a:t>
            </a:r>
          </a:p>
          <a:p>
            <a:pPr algn="l"/>
            <a:r>
              <a:rPr lang="en-US" sz="2000" b="0" i="0" dirty="0">
                <a:solidFill>
                  <a:srgbClr val="1F1E18"/>
                </a:solidFill>
                <a:effectLst/>
                <a:latin typeface="Source Sans Pro" panose="020B0503030403020204" pitchFamily="34" charset="0"/>
              </a:rPr>
              <a:t>Before submitting the Final Report, it is important to proofread it carefully to ensure that it is complete and accurate. The PI should also check with the sponsor to make sure that the report is in the correct format and that it has been submitted to the correct email address.</a:t>
            </a:r>
          </a:p>
          <a:p>
            <a:pPr algn="l"/>
            <a:r>
              <a:rPr lang="en-US" sz="2000" b="0" i="0" dirty="0">
                <a:solidFill>
                  <a:srgbClr val="1F1E18"/>
                </a:solidFill>
                <a:effectLst/>
                <a:latin typeface="Source Sans Pro" panose="020B0503030403020204" pitchFamily="34" charset="0"/>
              </a:rPr>
              <a:t>All Final Technical Reports, Final Invention Statements, Final Property Reports, and Final Subrecipient Reports should be submitted to the Department of Contracts and Grants (DCG) via the </a:t>
            </a:r>
            <a:r>
              <a:rPr lang="en-US" sz="2000" b="0" i="0" u="none" strike="noStrike" dirty="0">
                <a:solidFill>
                  <a:srgbClr val="990000"/>
                </a:solidFill>
                <a:effectLst/>
                <a:latin typeface="Source Sans Pro" panose="020B0503030403020204" pitchFamily="34" charset="0"/>
                <a:hlinkClick r:id="rId2"/>
              </a:rPr>
              <a:t>Final Report Submission Portal</a:t>
            </a:r>
            <a:r>
              <a:rPr lang="en-US" sz="2000" b="0" i="0" dirty="0">
                <a:solidFill>
                  <a:srgbClr val="1F1E18"/>
                </a:solidFill>
                <a:effectLst/>
                <a:latin typeface="Source Sans Pro" panose="020B0503030403020204" pitchFamily="34" charset="0"/>
              </a:rPr>
              <a:t>. Once received, the Award Closeout Team in DCG will internally close out the award in the University’s data system (Cayuse SP).</a:t>
            </a:r>
          </a:p>
          <a:p>
            <a:endParaRPr lang="en-US" sz="2000" dirty="0"/>
          </a:p>
        </p:txBody>
      </p:sp>
    </p:spTree>
    <p:extLst>
      <p:ext uri="{BB962C8B-B14F-4D97-AF65-F5344CB8AC3E}">
        <p14:creationId xmlns:p14="http://schemas.microsoft.com/office/powerpoint/2010/main" val="419524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 Checklist</a:t>
            </a:r>
          </a:p>
        </p:txBody>
      </p:sp>
      <p:sp>
        <p:nvSpPr>
          <p:cNvPr id="4" name="Content Placeholder 3">
            <a:extLst>
              <a:ext uri="{FF2B5EF4-FFF2-40B4-BE49-F238E27FC236}">
                <a16:creationId xmlns:a16="http://schemas.microsoft.com/office/drawing/2014/main" id="{F1C4B347-2826-ACB3-911F-09E4B5C25999}"/>
              </a:ext>
            </a:extLst>
          </p:cNvPr>
          <p:cNvSpPr>
            <a:spLocks noGrp="1"/>
          </p:cNvSpPr>
          <p:nvPr>
            <p:ph idx="1"/>
          </p:nvPr>
        </p:nvSpPr>
        <p:spPr>
          <a:xfrm>
            <a:off x="838200" y="1235947"/>
            <a:ext cx="10515600" cy="4361291"/>
          </a:xfrm>
        </p:spPr>
        <p:txBody>
          <a:bodyPr/>
          <a:lstStyle/>
          <a:p>
            <a:pPr marL="0" indent="0" algn="ctr">
              <a:buNone/>
            </a:pPr>
            <a:endParaRPr lang="en-US" sz="4400" dirty="0"/>
          </a:p>
          <a:p>
            <a:pPr marL="0" indent="0" algn="ctr">
              <a:buNone/>
            </a:pPr>
            <a:r>
              <a:rPr lang="en-US" sz="3200" dirty="0"/>
              <a:t>Best Practices: Checklist Tool</a:t>
            </a:r>
          </a:p>
          <a:p>
            <a:pPr marL="0" indent="0" algn="ctr">
              <a:buNone/>
            </a:pPr>
            <a:endParaRPr lang="en-US" sz="3200" dirty="0"/>
          </a:p>
          <a:p>
            <a:pPr marL="0" indent="0" algn="ctr">
              <a:buNone/>
            </a:pPr>
            <a:r>
              <a:rPr lang="en-US" sz="3200" dirty="0"/>
              <a:t>Sample Departmental Grant Closeout Checklist:</a:t>
            </a:r>
          </a:p>
          <a:p>
            <a:pPr marL="0" indent="0" algn="ctr">
              <a:buNone/>
            </a:pPr>
            <a:r>
              <a:rPr lang="en-US" sz="3200" dirty="0"/>
              <a:t>https://keck.usc.edu/office-of-research-administration/policies-and-procedures/</a:t>
            </a:r>
          </a:p>
        </p:txBody>
      </p:sp>
    </p:spTree>
    <p:extLst>
      <p:ext uri="{BB962C8B-B14F-4D97-AF65-F5344CB8AC3E}">
        <p14:creationId xmlns:p14="http://schemas.microsoft.com/office/powerpoint/2010/main" val="2290506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p:txBody>
          <a:bodyPr/>
          <a:lstStyle/>
          <a:p>
            <a:pPr marL="0" indent="0" algn="l">
              <a:buNone/>
            </a:pPr>
            <a:r>
              <a:rPr lang="en-US" b="0" i="0" dirty="0">
                <a:solidFill>
                  <a:srgbClr val="1F1E18"/>
                </a:solidFill>
                <a:effectLst/>
                <a:latin typeface="Source Sans Pro" panose="020B0503030403020204" pitchFamily="34" charset="0"/>
              </a:rPr>
              <a:t>Sponsor Award Closeout forms</a:t>
            </a:r>
          </a:p>
          <a:p>
            <a:pPr algn="l">
              <a:buFont typeface="Arial" panose="020B0604020202020204" pitchFamily="34" charset="0"/>
              <a:buChar char="•"/>
            </a:pPr>
            <a:r>
              <a:rPr lang="en-US" b="0" i="0" u="none" strike="noStrike" dirty="0">
                <a:solidFill>
                  <a:srgbClr val="990000"/>
                </a:solidFill>
                <a:effectLst/>
                <a:latin typeface="Source Sans Pro" panose="020B0503030403020204" pitchFamily="34" charset="0"/>
                <a:hlinkClick r:id="rId2"/>
              </a:rPr>
              <a:t>The National Institutes of Health</a:t>
            </a:r>
            <a:endParaRPr lang="en-US" b="0" i="0" dirty="0">
              <a:solidFill>
                <a:srgbClr val="1F1E18"/>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990000"/>
                </a:solidFill>
                <a:effectLst/>
                <a:latin typeface="Source Sans Pro" panose="020B0503030403020204" pitchFamily="34" charset="0"/>
                <a:hlinkClick r:id="rId3"/>
              </a:rPr>
              <a:t>The National Science Foundation</a:t>
            </a:r>
            <a:endParaRPr lang="en-US" b="0" i="0" dirty="0">
              <a:solidFill>
                <a:srgbClr val="1F1E18"/>
              </a:solidFill>
              <a:effectLst/>
              <a:latin typeface="Source Sans Pro" panose="020B0503030403020204" pitchFamily="34" charset="0"/>
            </a:endParaRPr>
          </a:p>
          <a:p>
            <a:pPr algn="l">
              <a:buFont typeface="Arial" panose="020B0604020202020204" pitchFamily="34" charset="0"/>
              <a:buChar char="•"/>
            </a:pPr>
            <a:r>
              <a:rPr lang="en-US" b="0" i="0" u="none" strike="noStrike" dirty="0">
                <a:solidFill>
                  <a:srgbClr val="990000"/>
                </a:solidFill>
                <a:effectLst/>
                <a:latin typeface="Source Sans Pro" panose="020B0503030403020204" pitchFamily="34" charset="0"/>
                <a:hlinkClick r:id="rId4"/>
              </a:rPr>
              <a:t>Department of Defense</a:t>
            </a:r>
            <a:endParaRPr lang="en-US" b="0" i="0" dirty="0">
              <a:solidFill>
                <a:srgbClr val="1F1E18"/>
              </a:solidFill>
              <a:effectLst/>
              <a:latin typeface="Source Sans Pro" panose="020B0503030403020204" pitchFamily="34" charset="0"/>
            </a:endParaRPr>
          </a:p>
          <a:p>
            <a:pPr marL="0" indent="0">
              <a:buNone/>
            </a:pPr>
            <a:endParaRPr lang="en-US" dirty="0"/>
          </a:p>
        </p:txBody>
      </p:sp>
    </p:spTree>
    <p:extLst>
      <p:ext uri="{BB962C8B-B14F-4D97-AF65-F5344CB8AC3E}">
        <p14:creationId xmlns:p14="http://schemas.microsoft.com/office/powerpoint/2010/main" val="1149520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Grant Closeout</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576943" y="1310286"/>
            <a:ext cx="10515600" cy="4237428"/>
          </a:xfrm>
        </p:spPr>
        <p:txBody>
          <a:bodyPr/>
          <a:lstStyle/>
          <a:p>
            <a:pPr marL="0" indent="0" algn="l">
              <a:buNone/>
            </a:pPr>
            <a:r>
              <a:rPr lang="en-US" b="0" i="0" dirty="0">
                <a:solidFill>
                  <a:srgbClr val="1F1E18"/>
                </a:solidFill>
                <a:effectLst/>
                <a:latin typeface="Source Sans Pro" panose="020B0503030403020204" pitchFamily="34" charset="0"/>
              </a:rPr>
              <a:t>Resources:</a:t>
            </a:r>
            <a:endParaRPr lang="en-US" dirty="0">
              <a:solidFill>
                <a:srgbClr val="1F1E18"/>
              </a:solidFill>
              <a:latin typeface="Source Sans Pro" panose="020B0503030403020204" pitchFamily="34" charset="0"/>
            </a:endParaRPr>
          </a:p>
          <a:p>
            <a:r>
              <a:rPr lang="en-US" sz="2800" dirty="0">
                <a:solidFill>
                  <a:srgbClr val="1F1E18"/>
                </a:solidFill>
                <a:latin typeface="Source Sans Pro" panose="020B0503030403020204" pitchFamily="34" charset="0"/>
                <a:hlinkClick r:id="rId2">
                  <a:extLst>
                    <a:ext uri="{A12FA001-AC4F-418D-AE19-62706E023703}">
                      <ahyp:hlinkClr xmlns:ahyp="http://schemas.microsoft.com/office/drawing/2018/hyperlinkcolor" val="tx"/>
                    </a:ext>
                  </a:extLst>
                </a:hlinkClick>
              </a:rPr>
              <a:t>Award Closeout – Department of Contracts and Grants (usc.edu)</a:t>
            </a:r>
            <a:endParaRPr lang="en-US" sz="2800" dirty="0">
              <a:solidFill>
                <a:srgbClr val="1F1E18"/>
              </a:solidFill>
              <a:latin typeface="Source Sans Pro" panose="020B0503030403020204" pitchFamily="34" charset="0"/>
            </a:endParaRPr>
          </a:p>
          <a:p>
            <a:r>
              <a:rPr lang="en-US" sz="2800" dirty="0">
                <a:solidFill>
                  <a:srgbClr val="1F1E18"/>
                </a:solidFill>
                <a:latin typeface="Source Sans Pro" panose="020B0503030403020204" pitchFamily="34" charset="0"/>
                <a:hlinkClick r:id="rId3">
                  <a:extLst>
                    <a:ext uri="{A12FA001-AC4F-418D-AE19-62706E023703}">
                      <ahyp:hlinkClr xmlns:ahyp="http://schemas.microsoft.com/office/drawing/2018/hyperlinkcolor" val="tx"/>
                    </a:ext>
                  </a:extLst>
                </a:hlinkClick>
              </a:rPr>
              <a:t>Research Lifecycle: Compliance Guidance – Office of Culture, Ethics and Compliance (usc.edu)</a:t>
            </a:r>
            <a:endParaRPr lang="en-US" sz="2800" dirty="0">
              <a:solidFill>
                <a:srgbClr val="1F1E18"/>
              </a:solidFill>
              <a:latin typeface="Source Sans Pro" panose="020B0503030403020204" pitchFamily="34" charset="0"/>
            </a:endParaRPr>
          </a:p>
          <a:p>
            <a:pPr marL="0" indent="0" algn="l">
              <a:buNone/>
            </a:pPr>
            <a:endParaRPr lang="en-US" b="0" i="0" dirty="0">
              <a:solidFill>
                <a:srgbClr val="1F1E18"/>
              </a:solidFill>
              <a:effectLst/>
              <a:latin typeface="Source Sans Pro" panose="020B0503030403020204" pitchFamily="34" charset="0"/>
            </a:endParaRPr>
          </a:p>
          <a:p>
            <a:pPr marL="0" indent="0" algn="l">
              <a:buNone/>
            </a:pPr>
            <a:endParaRPr lang="en-US" b="0" i="0" dirty="0">
              <a:solidFill>
                <a:srgbClr val="1F1E18"/>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29998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Personal COI and Grants</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737717" y="1929087"/>
            <a:ext cx="10515600" cy="3771611"/>
          </a:xfrm>
        </p:spPr>
        <p:txBody>
          <a:bodyPr/>
          <a:lstStyle/>
          <a:p>
            <a:r>
              <a:rPr lang="en-US" sz="2000" b="0" i="0" u="none" strike="noStrike" baseline="0" dirty="0">
                <a:solidFill>
                  <a:srgbClr val="000000"/>
                </a:solidFill>
                <a:latin typeface="Arial" panose="020B0604020202020204" pitchFamily="34" charset="0"/>
              </a:rPr>
              <a:t>Per USC policy, “</a:t>
            </a:r>
            <a:r>
              <a:rPr lang="en-US" sz="2000" b="0" i="1" u="none" strike="noStrike" baseline="0" dirty="0">
                <a:solidFill>
                  <a:srgbClr val="000000"/>
                </a:solidFill>
                <a:latin typeface="Arial" panose="020B0604020202020204" pitchFamily="34" charset="0"/>
              </a:rPr>
              <a:t>A principal investigator shall not permit a person with whom he or she has a family, sexual or other intimate relationship to be paid from the funds of a grant or contract supervised by the principal investigator.” </a:t>
            </a:r>
            <a:r>
              <a:rPr lang="en-US" sz="2000" b="0" i="0" u="none" strike="noStrike" baseline="0" dirty="0">
                <a:solidFill>
                  <a:srgbClr val="000000"/>
                </a:solidFill>
                <a:latin typeface="Arial" panose="020B0604020202020204" pitchFamily="34" charset="0"/>
              </a:rPr>
              <a:t>USC Faculty handbook: Section 3-G (b): Personal Conflicts of Interest </a:t>
            </a:r>
          </a:p>
          <a:p>
            <a:endParaRPr lang="en-US" sz="200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Where an individual with whom a principal investigator has a personal conflict of interest, may qualify as essential to a grant/contract proposal and/or award, USC policy allows for an exception process.</a:t>
            </a:r>
          </a:p>
          <a:p>
            <a:pPr marL="0" indent="0">
              <a:buNone/>
            </a:pPr>
            <a:endParaRPr lang="en-US" sz="2000" dirty="0"/>
          </a:p>
        </p:txBody>
      </p:sp>
    </p:spTree>
    <p:extLst>
      <p:ext uri="{BB962C8B-B14F-4D97-AF65-F5344CB8AC3E}">
        <p14:creationId xmlns:p14="http://schemas.microsoft.com/office/powerpoint/2010/main" val="2038881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Personal COI and Grants</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767862" y="1543194"/>
            <a:ext cx="10515600" cy="3771611"/>
          </a:xfrm>
        </p:spPr>
        <p:txBody>
          <a:bodyPr/>
          <a:lstStyle/>
          <a:p>
            <a:pPr marL="0" indent="0">
              <a:buNone/>
            </a:pPr>
            <a:r>
              <a:rPr lang="en-US" sz="2000" b="1" i="0" u="none" strike="noStrike" baseline="0" dirty="0">
                <a:solidFill>
                  <a:srgbClr val="000000"/>
                </a:solidFill>
                <a:latin typeface="Arial" panose="020B0604020202020204" pitchFamily="34" charset="0"/>
              </a:rPr>
              <a:t>Request for Special Arrangements </a:t>
            </a:r>
            <a:endParaRPr lang="en-US" sz="2000" b="0" i="0" u="none" strike="noStrike" baseline="0" dirty="0">
              <a:solidFill>
                <a:srgbClr val="000000"/>
              </a:solidFill>
              <a:latin typeface="Arial" panose="020B0604020202020204" pitchFamily="34" charset="0"/>
            </a:endParaRPr>
          </a:p>
          <a:p>
            <a:r>
              <a:rPr lang="en-US" sz="2000" b="0" i="1" u="none" strike="noStrike" baseline="0" dirty="0">
                <a:solidFill>
                  <a:srgbClr val="000000"/>
                </a:solidFill>
                <a:latin typeface="Arial" panose="020B0604020202020204" pitchFamily="34" charset="0"/>
              </a:rPr>
              <a:t>In an unusual situation, including but not limited to a prior existing family or other relationship, that would otherwise call for a faculty member to supervise or evaluate the work of someone with whom the faculty member has such a relationship, the faculty member is required to disclose the relationship to the dean (or the dean’s designee), and may continue to supervise or evaluate only if, at the request of both parties, special arrangements are approved by the dean (or the dean’s designee) to avoid the possibility of favoritism, such as having an unrelated third party supervise or evaluate the work. The Provost’s written permission is also required. The faculty member may appeal the dean’s decision to the Provost. </a:t>
            </a:r>
            <a:endParaRPr lang="en-US" sz="2000" b="0" i="0" u="none" strike="noStrike" baseline="0" dirty="0">
              <a:solidFill>
                <a:srgbClr val="000000"/>
              </a:solidFill>
              <a:latin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274617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3E658D-0C62-2446-ACE8-7B359930718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4" name="Rectangle 13">
            <a:extLst>
              <a:ext uri="{FF2B5EF4-FFF2-40B4-BE49-F238E27FC236}">
                <a16:creationId xmlns:a16="http://schemas.microsoft.com/office/drawing/2014/main" id="{C3853FB7-4941-8A48-9AD3-B274D309BA51}"/>
              </a:ext>
            </a:extLst>
          </p:cNvPr>
          <p:cNvSpPr/>
          <p:nvPr/>
        </p:nvSpPr>
        <p:spPr>
          <a:xfrm>
            <a:off x="0" y="1650026"/>
            <a:ext cx="7887693" cy="2941137"/>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a:extLst>
              <a:ext uri="{FF2B5EF4-FFF2-40B4-BE49-F238E27FC236}">
                <a16:creationId xmlns:a16="http://schemas.microsoft.com/office/drawing/2014/main" id="{72094808-7F6C-5F4A-92E9-613BB2D128B9}"/>
              </a:ext>
            </a:extLst>
          </p:cNvPr>
          <p:cNvSpPr txBox="1"/>
          <p:nvPr/>
        </p:nvSpPr>
        <p:spPr>
          <a:xfrm>
            <a:off x="258662" y="2067612"/>
            <a:ext cx="8515813" cy="1981183"/>
          </a:xfrm>
          <a:prstGeom prst="rect">
            <a:avLst/>
          </a:prstGeom>
          <a:noFill/>
        </p:spPr>
        <p:txBody>
          <a:bodyPr wrap="square" lIns="0" tIns="0" rIns="0" bIns="0" rtlCol="0">
            <a:spAutoFit/>
          </a:bodyPr>
          <a:lstStyle/>
          <a:p>
            <a:pPr>
              <a:lnSpc>
                <a:spcPts val="4000"/>
              </a:lnSpc>
            </a:pPr>
            <a:r>
              <a:rPr lang="en-US" sz="2400" b="1" cap="all" spc="67" dirty="0">
                <a:latin typeface="Raleway" panose="020B0003030101060003" pitchFamily="34" charset="0"/>
              </a:rPr>
              <a:t>Keck Research admin forum</a:t>
            </a:r>
          </a:p>
          <a:p>
            <a:pPr>
              <a:lnSpc>
                <a:spcPts val="2933"/>
              </a:lnSpc>
            </a:pPr>
            <a:br>
              <a:rPr lang="en-US" sz="2400" b="1" cap="all" spc="67" dirty="0">
                <a:latin typeface="Raleway" panose="020B0003030101060003" pitchFamily="34" charset="0"/>
              </a:rPr>
            </a:br>
            <a:br>
              <a:rPr lang="en-US" sz="2400" b="1" cap="all" spc="67" dirty="0">
                <a:latin typeface="Raleway" panose="020B0003030101060003" pitchFamily="34" charset="0"/>
              </a:rPr>
            </a:br>
            <a:r>
              <a:rPr lang="en-US" sz="2400" b="1" cap="all" spc="67" dirty="0">
                <a:latin typeface="Raleway" panose="020B0003030101060003" pitchFamily="34" charset="0"/>
              </a:rPr>
              <a:t>research services agreements</a:t>
            </a:r>
          </a:p>
          <a:p>
            <a:pPr>
              <a:lnSpc>
                <a:spcPts val="2933"/>
              </a:lnSpc>
            </a:pPr>
            <a:r>
              <a:rPr lang="en-US" sz="2400" b="1" cap="all" spc="67" dirty="0">
                <a:latin typeface="Raleway" panose="020B0003030101060003" pitchFamily="34" charset="0"/>
              </a:rPr>
              <a:t>May 1, 2024</a:t>
            </a:r>
          </a:p>
        </p:txBody>
      </p:sp>
      <p:cxnSp>
        <p:nvCxnSpPr>
          <p:cNvPr id="7" name="Straight Connector 6">
            <a:extLst>
              <a:ext uri="{FF2B5EF4-FFF2-40B4-BE49-F238E27FC236}">
                <a16:creationId xmlns:a16="http://schemas.microsoft.com/office/drawing/2014/main" id="{0900203A-4EC0-9E4A-B863-6CFB05339BDD}"/>
              </a:ext>
            </a:extLst>
          </p:cNvPr>
          <p:cNvCxnSpPr>
            <a:cxnSpLocks/>
          </p:cNvCxnSpPr>
          <p:nvPr/>
        </p:nvCxnSpPr>
        <p:spPr>
          <a:xfrm>
            <a:off x="394640" y="1932799"/>
            <a:ext cx="9144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334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p:txBody>
          <a:bodyPr/>
          <a:lstStyle/>
          <a:p>
            <a:pPr algn="ctr"/>
            <a:r>
              <a:rPr lang="en-US" b="1" dirty="0"/>
              <a:t>Personal COI and Grants</a:t>
            </a:r>
          </a:p>
        </p:txBody>
      </p:sp>
      <p:sp>
        <p:nvSpPr>
          <p:cNvPr id="5" name="Content Placeholder 4">
            <a:extLst>
              <a:ext uri="{FF2B5EF4-FFF2-40B4-BE49-F238E27FC236}">
                <a16:creationId xmlns:a16="http://schemas.microsoft.com/office/drawing/2014/main" id="{BFAA70EE-D019-29B0-CF1B-3D112BB9412C}"/>
              </a:ext>
            </a:extLst>
          </p:cNvPr>
          <p:cNvSpPr>
            <a:spLocks noGrp="1"/>
          </p:cNvSpPr>
          <p:nvPr>
            <p:ph idx="1"/>
          </p:nvPr>
        </p:nvSpPr>
        <p:spPr>
          <a:xfrm>
            <a:off x="838200" y="1044832"/>
            <a:ext cx="10515600" cy="4903792"/>
          </a:xfrm>
        </p:spPr>
        <p:txBody>
          <a:bodyPr/>
          <a:lstStyle/>
          <a:p>
            <a:pPr marL="0" indent="0" algn="ctr">
              <a:buNone/>
            </a:pPr>
            <a:r>
              <a:rPr lang="en-US" sz="2000" b="1" i="0" u="none" strike="noStrike" baseline="0" dirty="0">
                <a:solidFill>
                  <a:srgbClr val="000000"/>
                </a:solidFill>
                <a:latin typeface="Arial" panose="020B0604020202020204" pitchFamily="34" charset="0"/>
              </a:rPr>
              <a:t>KSOM Exception Process and Management Plan </a:t>
            </a:r>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Submit a letter from the Department Chair to the KSOM Vice Dean of Research, Dr. Tom Buchanan, requesting the exception.  (cc: Janet Stoeckert, Marie Choi)</a:t>
            </a:r>
          </a:p>
          <a:p>
            <a:pPr marL="0" indent="0">
              <a:buNone/>
            </a:pPr>
            <a:r>
              <a:rPr lang="en-US" sz="2000" b="0" i="0" u="none" strike="noStrike" baseline="0" dirty="0">
                <a:solidFill>
                  <a:srgbClr val="000000"/>
                </a:solidFill>
                <a:latin typeface="Arial" panose="020B0604020202020204" pitchFamily="34" charset="0"/>
              </a:rPr>
              <a:t>	Include:</a:t>
            </a:r>
          </a:p>
          <a:p>
            <a:pPr marL="0" indent="0">
              <a:buNone/>
            </a:pPr>
            <a:r>
              <a:rPr lang="en-US" sz="2000" b="0" i="0" u="none" strike="noStrike" baseline="0" dirty="0">
                <a:solidFill>
                  <a:srgbClr val="000000"/>
                </a:solidFill>
                <a:latin typeface="Arial" panose="020B0604020202020204" pitchFamily="34" charset="0"/>
              </a:rPr>
              <a:t>	a. PI name and individual with whom the PI has a personal conflict of interest. </a:t>
            </a:r>
          </a:p>
          <a:p>
            <a:pPr marL="0" indent="0">
              <a:buNone/>
            </a:pPr>
            <a:r>
              <a:rPr lang="en-US" sz="2000" b="0" i="0" u="none" strike="noStrike" baseline="0" dirty="0">
                <a:solidFill>
                  <a:srgbClr val="000000"/>
                </a:solidFill>
                <a:latin typeface="Arial" panose="020B0604020202020204" pitchFamily="34" charset="0"/>
              </a:rPr>
              <a:t>	b. </a:t>
            </a:r>
            <a:r>
              <a:rPr lang="en-US" sz="2000" dirty="0">
                <a:solidFill>
                  <a:srgbClr val="000000"/>
                </a:solidFill>
                <a:latin typeface="Arial" panose="020B0604020202020204" pitchFamily="34" charset="0"/>
              </a:rPr>
              <a:t>J</a:t>
            </a:r>
            <a:r>
              <a:rPr lang="en-US" sz="2000" b="0" i="0" u="none" strike="noStrike" baseline="0" dirty="0">
                <a:solidFill>
                  <a:srgbClr val="000000"/>
                </a:solidFill>
                <a:latin typeface="Arial" panose="020B0604020202020204" pitchFamily="34" charset="0"/>
              </a:rPr>
              <a:t>ustification for exception based on grant scope of work and expertise needed. </a:t>
            </a:r>
          </a:p>
          <a:p>
            <a:pPr marL="914400" indent="-457200">
              <a:buNone/>
            </a:pPr>
            <a:r>
              <a:rPr lang="en-US" sz="2000" b="0" i="0" u="none" strike="noStrike" baseline="0" dirty="0">
                <a:solidFill>
                  <a:srgbClr val="000000"/>
                </a:solidFill>
                <a:latin typeface="Arial" panose="020B0604020202020204" pitchFamily="34" charset="0"/>
              </a:rPr>
              <a:t>	c. Describe the special arrangements for supervision or management plan to avoid possibility of favoritism or bias, and compromise of research integrity. </a:t>
            </a:r>
          </a:p>
          <a:p>
            <a:pPr marL="0" indent="0">
              <a:buNone/>
            </a:pPr>
            <a:r>
              <a:rPr lang="en-US" sz="2000" b="0" i="0" u="none" strike="noStrike" baseline="0" dirty="0">
                <a:solidFill>
                  <a:srgbClr val="000000"/>
                </a:solidFill>
                <a:latin typeface="Arial" panose="020B0604020202020204" pitchFamily="34" charset="0"/>
              </a:rPr>
              <a:t>	d. Describe commitment to monitoring of management plan </a:t>
            </a:r>
          </a:p>
          <a:p>
            <a:r>
              <a:rPr lang="en-US" sz="2000" b="0" i="0" u="none" strike="noStrike" baseline="0" dirty="0">
                <a:solidFill>
                  <a:srgbClr val="000000"/>
                </a:solidFill>
                <a:latin typeface="Arial" panose="020B0604020202020204" pitchFamily="34" charset="0"/>
              </a:rPr>
              <a:t>The plan will be reviewed by the Vice Dean of Research and the Dean. If approved, Provost approval will be requested. </a:t>
            </a:r>
          </a:p>
          <a:p>
            <a:r>
              <a:rPr lang="en-US" sz="2000" b="0" i="0" u="none" strike="noStrike" baseline="0" dirty="0">
                <a:solidFill>
                  <a:srgbClr val="000000"/>
                </a:solidFill>
                <a:latin typeface="Arial" panose="020B0604020202020204" pitchFamily="34" charset="0"/>
              </a:rPr>
              <a:t>Allow three weeks for review and approval by the Dean, Vice Dean and Provost. </a:t>
            </a:r>
          </a:p>
          <a:p>
            <a:endParaRPr lang="en-US" sz="2000" dirty="0"/>
          </a:p>
        </p:txBody>
      </p:sp>
    </p:spTree>
    <p:extLst>
      <p:ext uri="{BB962C8B-B14F-4D97-AF65-F5344CB8AC3E}">
        <p14:creationId xmlns:p14="http://schemas.microsoft.com/office/powerpoint/2010/main" val="1223272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A19D9-F509-2042-9D83-DBD00FCBB6B1}"/>
              </a:ext>
            </a:extLst>
          </p:cNvPr>
          <p:cNvSpPr>
            <a:spLocks noGrp="1"/>
          </p:cNvSpPr>
          <p:nvPr>
            <p:ph type="title"/>
          </p:nvPr>
        </p:nvSpPr>
        <p:spPr>
          <a:xfrm>
            <a:off x="838200" y="113336"/>
            <a:ext cx="10515600" cy="1325563"/>
          </a:xfrm>
        </p:spPr>
        <p:txBody>
          <a:bodyPr/>
          <a:lstStyle/>
          <a:p>
            <a:pPr algn="ctr"/>
            <a:endParaRPr lang="en-US" b="1" dirty="0"/>
          </a:p>
        </p:txBody>
      </p:sp>
      <p:sp>
        <p:nvSpPr>
          <p:cNvPr id="3" name="Content Placeholder 2">
            <a:extLst>
              <a:ext uri="{FF2B5EF4-FFF2-40B4-BE49-F238E27FC236}">
                <a16:creationId xmlns:a16="http://schemas.microsoft.com/office/drawing/2014/main" id="{9F0B4296-B14B-1B45-B586-A32233479BD0}"/>
              </a:ext>
            </a:extLst>
          </p:cNvPr>
          <p:cNvSpPr>
            <a:spLocks noGrp="1"/>
          </p:cNvSpPr>
          <p:nvPr>
            <p:ph idx="1"/>
          </p:nvPr>
        </p:nvSpPr>
        <p:spPr>
          <a:xfrm>
            <a:off x="1494667" y="1897134"/>
            <a:ext cx="7970880" cy="3244709"/>
          </a:xfrm>
        </p:spPr>
        <p:txBody>
          <a:bodyPr/>
          <a:lstStyle/>
          <a:p>
            <a:pPr marL="0" indent="0" algn="ctr">
              <a:buNone/>
            </a:pPr>
            <a:r>
              <a:rPr lang="en-US" sz="4800" dirty="0"/>
              <a:t>Thank you!</a:t>
            </a:r>
          </a:p>
        </p:txBody>
      </p:sp>
    </p:spTree>
    <p:extLst>
      <p:ext uri="{BB962C8B-B14F-4D97-AF65-F5344CB8AC3E}">
        <p14:creationId xmlns:p14="http://schemas.microsoft.com/office/powerpoint/2010/main" val="91598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3A516E9-E995-2E49-A8C7-A0734C0C9912}"/>
              </a:ext>
            </a:extLst>
          </p:cNvPr>
          <p:cNvCxnSpPr>
            <a:stCxn id="5" idx="0"/>
          </p:cNvCxnSpPr>
          <p:nvPr/>
        </p:nvCxnSpPr>
        <p:spPr>
          <a:xfrm>
            <a:off x="664284" y="1315788"/>
            <a:ext cx="0" cy="342626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630049" y="650107"/>
            <a:ext cx="0" cy="31002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43048" y="576030"/>
            <a:ext cx="3696905" cy="451342"/>
          </a:xfrm>
          <a:prstGeom prst="rect">
            <a:avLst/>
          </a:prstGeom>
          <a:noFill/>
          <a:ln>
            <a:noFill/>
          </a:ln>
        </p:spPr>
        <p:txBody>
          <a:bodyPr wrap="square" lIns="0" tIns="0" rIns="0" bIns="0" rtlCol="0">
            <a:spAutoFit/>
          </a:bodyPr>
          <a:lstStyle/>
          <a:p>
            <a:r>
              <a:rPr lang="en-US" sz="2933" b="1" cap="all" spc="107" dirty="0">
                <a:latin typeface="Raleway" panose="020B0003030101060003" pitchFamily="34" charset="0"/>
                <a:ea typeface="Open Sans Light" panose="020B0306030504020204" pitchFamily="34" charset="0"/>
                <a:cs typeface="Open Sans Light" panose="020B0306030504020204" pitchFamily="34" charset="0"/>
              </a:rPr>
              <a:t>contents</a:t>
            </a:r>
          </a:p>
        </p:txBody>
      </p:sp>
      <p:sp>
        <p:nvSpPr>
          <p:cNvPr id="30" name="TextBox 29">
            <a:extLst>
              <a:ext uri="{FF2B5EF4-FFF2-40B4-BE49-F238E27FC236}">
                <a16:creationId xmlns:a16="http://schemas.microsoft.com/office/drawing/2014/main" id="{6F974E8A-E42C-4221-B56A-BD5FFD559836}"/>
              </a:ext>
            </a:extLst>
          </p:cNvPr>
          <p:cNvSpPr txBox="1"/>
          <p:nvPr/>
        </p:nvSpPr>
        <p:spPr>
          <a:xfrm>
            <a:off x="1102501" y="1183139"/>
            <a:ext cx="5272215" cy="5095626"/>
          </a:xfrm>
          <a:prstGeom prst="rect">
            <a:avLst/>
          </a:prstGeom>
          <a:noFill/>
        </p:spPr>
        <p:txBody>
          <a:bodyPr wrap="square" lIns="0" tIns="0" rIns="0" bIns="0" rtlCol="0">
            <a:spAutoFit/>
          </a:bodyPr>
          <a:lstStyle/>
          <a:p>
            <a:pPr>
              <a:lnSpc>
                <a:spcPct val="270000"/>
              </a:lnSpc>
            </a:pPr>
            <a:r>
              <a:rPr lang="en-US" sz="1867" b="1" dirty="0">
                <a:latin typeface="Raleway" panose="020B0003030101060003" pitchFamily="34" charset="0"/>
                <a:cs typeface="Poppins SemiBold" panose="02000000000000000000" pitchFamily="2" charset="0"/>
              </a:rPr>
              <a:t>WHAT IS A SERVICES AGREEMENT?</a:t>
            </a:r>
          </a:p>
          <a:p>
            <a:pPr>
              <a:lnSpc>
                <a:spcPct val="270000"/>
              </a:lnSpc>
            </a:pPr>
            <a:r>
              <a:rPr lang="en-US" sz="1867" b="1" dirty="0">
                <a:latin typeface="Raleway" panose="020B0003030101060003" pitchFamily="34" charset="0"/>
                <a:cs typeface="Poppins SemiBold" panose="02000000000000000000" pitchFamily="2" charset="0"/>
              </a:rPr>
              <a:t>CHARACTERISTICS OF SERVICES?</a:t>
            </a:r>
          </a:p>
          <a:p>
            <a:pPr>
              <a:lnSpc>
                <a:spcPct val="270000"/>
              </a:lnSpc>
            </a:pPr>
            <a:r>
              <a:rPr lang="en-US" sz="1867" b="1" dirty="0">
                <a:latin typeface="Raleway" panose="020B0003030101060003" pitchFamily="34" charset="0"/>
                <a:cs typeface="Poppins SemiBold" panose="02000000000000000000" pitchFamily="2" charset="0"/>
              </a:rPr>
              <a:t>ROLES AND RESPONSIBILITIES	</a:t>
            </a:r>
          </a:p>
          <a:p>
            <a:pPr>
              <a:lnSpc>
                <a:spcPct val="270000"/>
              </a:lnSpc>
            </a:pPr>
            <a:r>
              <a:rPr lang="en-US" sz="1867" b="1" dirty="0">
                <a:latin typeface="Raleway" panose="020B0003030101060003" pitchFamily="34" charset="0"/>
                <a:cs typeface="Poppins SemiBold" panose="02000000000000000000" pitchFamily="2" charset="0"/>
              </a:rPr>
              <a:t>SERVICES AT PROPOSAL STAGE</a:t>
            </a:r>
          </a:p>
          <a:p>
            <a:pPr>
              <a:lnSpc>
                <a:spcPct val="270000"/>
              </a:lnSpc>
            </a:pPr>
            <a:r>
              <a:rPr lang="en-US" sz="1867" b="1" dirty="0">
                <a:latin typeface="Raleway" panose="020B0003030101060003" pitchFamily="34" charset="0"/>
                <a:cs typeface="Poppins SemiBold" panose="02000000000000000000" pitchFamily="2" charset="0"/>
              </a:rPr>
              <a:t>SERVICES AT AGREEMENT STAGE</a:t>
            </a:r>
          </a:p>
          <a:p>
            <a:pPr>
              <a:lnSpc>
                <a:spcPct val="270000"/>
              </a:lnSpc>
            </a:pPr>
            <a:r>
              <a:rPr lang="en-US" sz="1867" b="1" dirty="0">
                <a:latin typeface="Raleway" panose="020B0003030101060003" pitchFamily="34" charset="0"/>
                <a:cs typeface="Poppins SemiBold" panose="02000000000000000000" pitchFamily="2" charset="0"/>
              </a:rPr>
              <a:t>KECK SPECIFIC ROUTING AND APPROVAL</a:t>
            </a:r>
          </a:p>
          <a:p>
            <a:pPr>
              <a:lnSpc>
                <a:spcPct val="260000"/>
              </a:lnSpc>
            </a:pPr>
            <a:endParaRPr lang="en-US" sz="1333" b="1" dirty="0">
              <a:latin typeface="Raleway" panose="020B0003030101060003" pitchFamily="34" charset="0"/>
              <a:cs typeface="Poppins SemiBold" panose="02000000000000000000" pitchFamily="2" charset="0"/>
            </a:endParaRPr>
          </a:p>
        </p:txBody>
      </p:sp>
      <p:sp>
        <p:nvSpPr>
          <p:cNvPr id="5" name="Oval 4">
            <a:extLst>
              <a:ext uri="{FF2B5EF4-FFF2-40B4-BE49-F238E27FC236}">
                <a16:creationId xmlns:a16="http://schemas.microsoft.com/office/drawing/2014/main" id="{82EC1EE7-C283-724A-883A-35020449377B}"/>
              </a:ext>
            </a:extLst>
          </p:cNvPr>
          <p:cNvSpPr/>
          <p:nvPr/>
        </p:nvSpPr>
        <p:spPr>
          <a:xfrm>
            <a:off x="360231" y="1315788"/>
            <a:ext cx="608107" cy="60810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9" name="Oval 8">
            <a:extLst>
              <a:ext uri="{FF2B5EF4-FFF2-40B4-BE49-F238E27FC236}">
                <a16:creationId xmlns:a16="http://schemas.microsoft.com/office/drawing/2014/main" id="{F578BC7B-94C3-4946-8C27-F2E057A21B8B}"/>
              </a:ext>
            </a:extLst>
          </p:cNvPr>
          <p:cNvSpPr/>
          <p:nvPr/>
        </p:nvSpPr>
        <p:spPr>
          <a:xfrm>
            <a:off x="360231" y="2096343"/>
            <a:ext cx="608107" cy="60810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10" name="Oval 9">
            <a:extLst>
              <a:ext uri="{FF2B5EF4-FFF2-40B4-BE49-F238E27FC236}">
                <a16:creationId xmlns:a16="http://schemas.microsoft.com/office/drawing/2014/main" id="{A2FE3156-E248-084D-ADBF-DA258F6152A5}"/>
              </a:ext>
            </a:extLst>
          </p:cNvPr>
          <p:cNvSpPr/>
          <p:nvPr/>
        </p:nvSpPr>
        <p:spPr>
          <a:xfrm>
            <a:off x="360231" y="2876897"/>
            <a:ext cx="608107" cy="60810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11" name="Oval 10">
            <a:extLst>
              <a:ext uri="{FF2B5EF4-FFF2-40B4-BE49-F238E27FC236}">
                <a16:creationId xmlns:a16="http://schemas.microsoft.com/office/drawing/2014/main" id="{7F31B4D8-5390-A747-8CCF-A5C409C511AC}"/>
              </a:ext>
            </a:extLst>
          </p:cNvPr>
          <p:cNvSpPr/>
          <p:nvPr/>
        </p:nvSpPr>
        <p:spPr>
          <a:xfrm>
            <a:off x="360231" y="3657452"/>
            <a:ext cx="608107" cy="60810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12" name="Oval 11">
            <a:extLst>
              <a:ext uri="{FF2B5EF4-FFF2-40B4-BE49-F238E27FC236}">
                <a16:creationId xmlns:a16="http://schemas.microsoft.com/office/drawing/2014/main" id="{9093449C-321D-D449-A65B-511EEA070C70}"/>
              </a:ext>
            </a:extLst>
          </p:cNvPr>
          <p:cNvSpPr/>
          <p:nvPr/>
        </p:nvSpPr>
        <p:spPr>
          <a:xfrm>
            <a:off x="360231" y="4438004"/>
            <a:ext cx="608107" cy="60810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20" name="TextBox 19">
            <a:extLst>
              <a:ext uri="{FF2B5EF4-FFF2-40B4-BE49-F238E27FC236}">
                <a16:creationId xmlns:a16="http://schemas.microsoft.com/office/drawing/2014/main" id="{24D5D234-05B2-E64D-B5BA-FB9275990F02}"/>
              </a:ext>
            </a:extLst>
          </p:cNvPr>
          <p:cNvSpPr txBox="1"/>
          <p:nvPr/>
        </p:nvSpPr>
        <p:spPr>
          <a:xfrm>
            <a:off x="494393" y="1410210"/>
            <a:ext cx="372088" cy="3529492"/>
          </a:xfrm>
          <a:prstGeom prst="rect">
            <a:avLst/>
          </a:prstGeom>
          <a:noFill/>
          <a:ln>
            <a:noFill/>
          </a:ln>
        </p:spPr>
        <p:txBody>
          <a:bodyPr wrap="square" lIns="0" tIns="0" rIns="0" bIns="0" rtlCol="0">
            <a:spAutoFit/>
          </a:bodyPr>
          <a:lstStyle/>
          <a:p>
            <a:pPr algn="ctr">
              <a:lnSpc>
                <a:spcPts val="3127"/>
              </a:lnSpc>
            </a:pPr>
            <a:r>
              <a:rPr lang="en-US" sz="1867" b="1" dirty="0">
                <a:solidFill>
                  <a:schemeClr val="bg1"/>
                </a:solidFill>
                <a:latin typeface="Lato" panose="020F0502020204030203" pitchFamily="34" charset="0"/>
                <a:cs typeface="Poppins SemiBold" panose="02000000000000000000" pitchFamily="2" charset="0"/>
              </a:rPr>
              <a:t>1</a:t>
            </a:r>
          </a:p>
          <a:p>
            <a:pPr algn="ctr">
              <a:lnSpc>
                <a:spcPts val="3127"/>
              </a:lnSpc>
            </a:pPr>
            <a:endParaRPr lang="en-US" sz="1867" b="1" dirty="0">
              <a:solidFill>
                <a:schemeClr val="bg1"/>
              </a:solidFill>
              <a:latin typeface="Lato" panose="020F0502020204030203" pitchFamily="34" charset="0"/>
              <a:cs typeface="Poppins SemiBold" panose="02000000000000000000" pitchFamily="2" charset="0"/>
            </a:endParaRPr>
          </a:p>
          <a:p>
            <a:pPr algn="ctr">
              <a:lnSpc>
                <a:spcPts val="3127"/>
              </a:lnSpc>
            </a:pPr>
            <a:r>
              <a:rPr lang="en-US" sz="1867" b="1" dirty="0">
                <a:solidFill>
                  <a:schemeClr val="bg1"/>
                </a:solidFill>
                <a:latin typeface="Lato" panose="020F0502020204030203" pitchFamily="34" charset="0"/>
                <a:cs typeface="Poppins SemiBold" panose="02000000000000000000" pitchFamily="2" charset="0"/>
              </a:rPr>
              <a:t>2</a:t>
            </a:r>
          </a:p>
          <a:p>
            <a:pPr algn="ctr">
              <a:lnSpc>
                <a:spcPts val="3127"/>
              </a:lnSpc>
            </a:pPr>
            <a:endParaRPr lang="en-US" sz="1867" b="1" dirty="0">
              <a:solidFill>
                <a:schemeClr val="bg1"/>
              </a:solidFill>
              <a:latin typeface="Lato" panose="020F0502020204030203" pitchFamily="34" charset="0"/>
              <a:cs typeface="Poppins SemiBold" panose="02000000000000000000" pitchFamily="2" charset="0"/>
            </a:endParaRPr>
          </a:p>
          <a:p>
            <a:pPr algn="ctr">
              <a:lnSpc>
                <a:spcPts val="3127"/>
              </a:lnSpc>
            </a:pPr>
            <a:r>
              <a:rPr lang="en-US" sz="1867" b="1" dirty="0">
                <a:solidFill>
                  <a:schemeClr val="bg1"/>
                </a:solidFill>
                <a:latin typeface="Lato" panose="020F0502020204030203" pitchFamily="34" charset="0"/>
                <a:cs typeface="Poppins SemiBold" panose="02000000000000000000" pitchFamily="2" charset="0"/>
              </a:rPr>
              <a:t>3</a:t>
            </a:r>
          </a:p>
          <a:p>
            <a:pPr algn="ctr">
              <a:lnSpc>
                <a:spcPts val="3127"/>
              </a:lnSpc>
            </a:pPr>
            <a:endParaRPr lang="en-US" sz="1867" b="1" dirty="0">
              <a:solidFill>
                <a:schemeClr val="bg1"/>
              </a:solidFill>
              <a:latin typeface="Lato" panose="020F0502020204030203" pitchFamily="34" charset="0"/>
              <a:cs typeface="Poppins SemiBold" panose="02000000000000000000" pitchFamily="2" charset="0"/>
            </a:endParaRPr>
          </a:p>
          <a:p>
            <a:pPr algn="ctr">
              <a:lnSpc>
                <a:spcPts val="3127"/>
              </a:lnSpc>
            </a:pPr>
            <a:r>
              <a:rPr lang="en-US" sz="1867" b="1" dirty="0">
                <a:solidFill>
                  <a:schemeClr val="bg1"/>
                </a:solidFill>
                <a:latin typeface="Lato" panose="020F0502020204030203" pitchFamily="34" charset="0"/>
                <a:cs typeface="Poppins SemiBold" panose="02000000000000000000" pitchFamily="2" charset="0"/>
              </a:rPr>
              <a:t>4</a:t>
            </a:r>
          </a:p>
          <a:p>
            <a:pPr algn="ctr">
              <a:lnSpc>
                <a:spcPts val="3127"/>
              </a:lnSpc>
            </a:pPr>
            <a:endParaRPr lang="en-US" sz="1867" b="1" dirty="0">
              <a:solidFill>
                <a:schemeClr val="bg1"/>
              </a:solidFill>
              <a:latin typeface="Lato" panose="020F0502020204030203" pitchFamily="34" charset="0"/>
              <a:cs typeface="Poppins SemiBold" panose="02000000000000000000" pitchFamily="2" charset="0"/>
            </a:endParaRPr>
          </a:p>
          <a:p>
            <a:pPr algn="ctr">
              <a:lnSpc>
                <a:spcPts val="3127"/>
              </a:lnSpc>
            </a:pPr>
            <a:r>
              <a:rPr lang="en-US" sz="1867" b="1" dirty="0">
                <a:solidFill>
                  <a:schemeClr val="bg1"/>
                </a:solidFill>
                <a:latin typeface="Lato" panose="020F0502020204030203" pitchFamily="34" charset="0"/>
                <a:cs typeface="Poppins SemiBold" panose="02000000000000000000" pitchFamily="2" charset="0"/>
              </a:rPr>
              <a:t>5</a:t>
            </a:r>
          </a:p>
        </p:txBody>
      </p:sp>
      <p:sp>
        <p:nvSpPr>
          <p:cNvPr id="14" name="Oval 13">
            <a:extLst>
              <a:ext uri="{FF2B5EF4-FFF2-40B4-BE49-F238E27FC236}">
                <a16:creationId xmlns:a16="http://schemas.microsoft.com/office/drawing/2014/main" id="{770398E9-45B6-438B-8AF8-40F37F43BD3F}"/>
              </a:ext>
            </a:extLst>
          </p:cNvPr>
          <p:cNvSpPr/>
          <p:nvPr/>
        </p:nvSpPr>
        <p:spPr>
          <a:xfrm>
            <a:off x="391733" y="5218556"/>
            <a:ext cx="608107" cy="608107"/>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933"/>
              </a:lnSpc>
            </a:pPr>
            <a:r>
              <a:rPr lang="en-US" sz="1867" b="1" dirty="0">
                <a:solidFill>
                  <a:schemeClr val="bg1"/>
                </a:solidFill>
                <a:latin typeface="Lato" panose="020F0502020204030203" pitchFamily="34" charset="0"/>
                <a:cs typeface="Poppins SemiBold" panose="02000000000000000000" pitchFamily="2" charset="0"/>
              </a:rPr>
              <a:t>6</a:t>
            </a:r>
          </a:p>
        </p:txBody>
      </p:sp>
      <p:cxnSp>
        <p:nvCxnSpPr>
          <p:cNvPr id="4" name="Straight Connector 3">
            <a:extLst>
              <a:ext uri="{FF2B5EF4-FFF2-40B4-BE49-F238E27FC236}">
                <a16:creationId xmlns:a16="http://schemas.microsoft.com/office/drawing/2014/main" id="{883C6B5D-9388-40E4-9F7E-F1B26E364C77}"/>
              </a:ext>
            </a:extLst>
          </p:cNvPr>
          <p:cNvCxnSpPr>
            <a:cxnSpLocks/>
            <a:endCxn id="12" idx="4"/>
          </p:cNvCxnSpPr>
          <p:nvPr/>
        </p:nvCxnSpPr>
        <p:spPr>
          <a:xfrm flipV="1">
            <a:off x="664284" y="5046111"/>
            <a:ext cx="0" cy="172445"/>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A close up of a device&#10;&#10;Description automatically generated">
            <a:extLst>
              <a:ext uri="{FF2B5EF4-FFF2-40B4-BE49-F238E27FC236}">
                <a16:creationId xmlns:a16="http://schemas.microsoft.com/office/drawing/2014/main" id="{10D0D049-4DCF-4992-9B52-070160E053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105" y="1384370"/>
            <a:ext cx="6705600" cy="3824972"/>
          </a:xfrm>
          <a:prstGeom prst="rect">
            <a:avLst/>
          </a:prstGeom>
        </p:spPr>
      </p:pic>
      <p:pic>
        <p:nvPicPr>
          <p:cNvPr id="26" name="Picture 25">
            <a:extLst>
              <a:ext uri="{FF2B5EF4-FFF2-40B4-BE49-F238E27FC236}">
                <a16:creationId xmlns:a16="http://schemas.microsoft.com/office/drawing/2014/main" id="{6390F64E-B741-4A09-B022-7CBD749776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spTree>
    <p:extLst>
      <p:ext uri="{BB962C8B-B14F-4D97-AF65-F5344CB8AC3E}">
        <p14:creationId xmlns:p14="http://schemas.microsoft.com/office/powerpoint/2010/main" val="8617261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778936" y="767788"/>
            <a:ext cx="10604499" cy="712309"/>
          </a:xfrm>
        </p:spPr>
        <p:txBody>
          <a:bodyPr/>
          <a:lstStyle/>
          <a:p>
            <a:r>
              <a:rPr lang="en-US" b="1" dirty="0">
                <a:solidFill>
                  <a:schemeClr val="accent2"/>
                </a:solidFill>
                <a:latin typeface="Raleway" panose="020B0003030101060003" pitchFamily="34" charset="0"/>
              </a:rPr>
              <a:t>WHAT IS A SERVICES AGREEMENT</a:t>
            </a:r>
            <a:endParaRPr lang="en-US" b="1" dirty="0">
              <a:solidFill>
                <a:schemeClr val="bg2">
                  <a:lumMod val="25000"/>
                </a:schemeClr>
              </a:solidFill>
              <a:latin typeface="Raleway" panose="020B0003030101060003" pitchFamily="34" charset="0"/>
            </a:endParaRPr>
          </a:p>
        </p:txBody>
      </p:sp>
      <p:sp>
        <p:nvSpPr>
          <p:cNvPr id="3" name="Rectangle 2">
            <a:extLst>
              <a:ext uri="{FF2B5EF4-FFF2-40B4-BE49-F238E27FC236}">
                <a16:creationId xmlns:a16="http://schemas.microsoft.com/office/drawing/2014/main" id="{8445F561-4D20-4F09-B717-E76631D1BECE}"/>
              </a:ext>
            </a:extLst>
          </p:cNvPr>
          <p:cNvSpPr/>
          <p:nvPr/>
        </p:nvSpPr>
        <p:spPr>
          <a:xfrm>
            <a:off x="353485" y="1360138"/>
            <a:ext cx="11106572" cy="4687565"/>
          </a:xfrm>
          <a:prstGeom prst="rect">
            <a:avLst/>
          </a:prstGeom>
        </p:spPr>
        <p:txBody>
          <a:bodyPr wrap="square">
            <a:spAutoFit/>
          </a:bodyPr>
          <a:lstStyle/>
          <a:p>
            <a:r>
              <a:rPr lang="en-US" sz="2133" dirty="0">
                <a:solidFill>
                  <a:srgbClr val="1F1E18"/>
                </a:solidFill>
                <a:latin typeface="Source Sans Pro" panose="020B0503030403020204" pitchFamily="34" charset="0"/>
              </a:rPr>
              <a:t>USC faculty may perform or oversee service projects under a Service Agreement, in which the services of USC personnel, facilities, or equipment are employed by parties not affiliated with the University. The services are procured by an outside entity for the delivery of specific activities or products with specific desired outcomes. USC personnel execute the work at the buyer’s direction, even if the work being conducted is based on USC expertise, processes, or models. </a:t>
            </a:r>
          </a:p>
          <a:p>
            <a:pPr algn="l"/>
            <a:endParaRPr lang="en-US" sz="2133" dirty="0">
              <a:solidFill>
                <a:srgbClr val="1F1E18"/>
              </a:solidFill>
              <a:latin typeface="Source Sans Pro" panose="020B0503030403020204" pitchFamily="34" charset="0"/>
            </a:endParaRPr>
          </a:p>
          <a:p>
            <a:pPr algn="l"/>
            <a:r>
              <a:rPr lang="en-US" sz="2133" dirty="0">
                <a:solidFill>
                  <a:srgbClr val="1F1E18"/>
                </a:solidFill>
                <a:latin typeface="Source Sans Pro" panose="020B0503030403020204" pitchFamily="34" charset="0"/>
              </a:rPr>
              <a:t>Most service agreements USC participates in are conducted for public benefit, and the scope of work being conducted aligns with the public service and community outreach missions of USC and the organization receiving the service.  </a:t>
            </a:r>
          </a:p>
          <a:p>
            <a:pPr algn="l"/>
            <a:endParaRPr lang="en-US" sz="2133" dirty="0">
              <a:solidFill>
                <a:srgbClr val="1F1E18"/>
              </a:solidFill>
              <a:latin typeface="Source Sans Pro" panose="020B0503030403020204" pitchFamily="34" charset="0"/>
            </a:endParaRPr>
          </a:p>
          <a:p>
            <a:pPr algn="l"/>
            <a:r>
              <a:rPr lang="en-US" sz="2133" dirty="0">
                <a:solidFill>
                  <a:srgbClr val="1F1E18"/>
                </a:solidFill>
                <a:latin typeface="Source Sans Pro" panose="020B0503030403020204" pitchFamily="34" charset="0"/>
              </a:rPr>
              <a:t>The Principal Investigator should be aware that normally the buyer is the sole benefiter of the work being performed and so may attempt to negotiate terms allowing them to own the work product, and/or restriction of dissemination or publication of results. </a:t>
            </a:r>
          </a:p>
          <a:p>
            <a:pPr algn="l"/>
            <a:r>
              <a:rPr lang="en-US" sz="2133" dirty="0">
                <a:solidFill>
                  <a:srgbClr val="1F1E18"/>
                </a:solidFill>
                <a:latin typeface="Source Sans Pro" panose="020B0503030403020204" pitchFamily="34" charset="0"/>
              </a:rPr>
              <a:t> </a:t>
            </a:r>
          </a:p>
        </p:txBody>
      </p:sp>
      <p:pic>
        <p:nvPicPr>
          <p:cNvPr id="21" name="Picture 20">
            <a:extLst>
              <a:ext uri="{FF2B5EF4-FFF2-40B4-BE49-F238E27FC236}">
                <a16:creationId xmlns:a16="http://schemas.microsoft.com/office/drawing/2014/main" id="{78E22926-261A-4C45-966F-8FB16BB399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spTree>
    <p:extLst>
      <p:ext uri="{BB962C8B-B14F-4D97-AF65-F5344CB8AC3E}">
        <p14:creationId xmlns:p14="http://schemas.microsoft.com/office/powerpoint/2010/main" val="274730896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855557" y="1022615"/>
            <a:ext cx="10604499" cy="712309"/>
          </a:xfrm>
        </p:spPr>
        <p:txBody>
          <a:bodyPr/>
          <a:lstStyle/>
          <a:p>
            <a:r>
              <a:rPr lang="en-US" b="1" dirty="0">
                <a:solidFill>
                  <a:schemeClr val="accent2"/>
                </a:solidFill>
                <a:latin typeface="Raleway" panose="020B0003030101060003" pitchFamily="34" charset="0"/>
              </a:rPr>
              <a:t>scopes should be classified as services</a:t>
            </a:r>
            <a:endParaRPr lang="en-US" b="1" dirty="0">
              <a:solidFill>
                <a:schemeClr val="bg2">
                  <a:lumMod val="25000"/>
                </a:schemeClr>
              </a:solidFill>
              <a:latin typeface="Raleway" panose="020B0003030101060003" pitchFamily="34" charset="0"/>
            </a:endParaRPr>
          </a:p>
        </p:txBody>
      </p:sp>
      <p:sp>
        <p:nvSpPr>
          <p:cNvPr id="3" name="Rectangle 2">
            <a:extLst>
              <a:ext uri="{FF2B5EF4-FFF2-40B4-BE49-F238E27FC236}">
                <a16:creationId xmlns:a16="http://schemas.microsoft.com/office/drawing/2014/main" id="{8445F561-4D20-4F09-B717-E76631D1BECE}"/>
              </a:ext>
            </a:extLst>
          </p:cNvPr>
          <p:cNvSpPr/>
          <p:nvPr/>
        </p:nvSpPr>
        <p:spPr>
          <a:xfrm>
            <a:off x="164896" y="1610517"/>
            <a:ext cx="7125421" cy="5344027"/>
          </a:xfrm>
          <a:prstGeom prst="rect">
            <a:avLst/>
          </a:prstGeom>
        </p:spPr>
        <p:txBody>
          <a:bodyPr wrap="square">
            <a:spAutoFit/>
          </a:bodyPr>
          <a:lstStyle/>
          <a:p>
            <a:pPr marL="380990" indent="-380990">
              <a:buFont typeface="Arial" panose="020B0604020202020204" pitchFamily="34" charset="0"/>
              <a:buChar char="•"/>
            </a:pPr>
            <a:r>
              <a:rPr lang="en-US" sz="2133" dirty="0">
                <a:solidFill>
                  <a:srgbClr val="1F1E18"/>
                </a:solidFill>
                <a:latin typeface="Source Sans Pro" panose="020B0503030403020204" pitchFamily="34" charset="0"/>
              </a:rPr>
              <a:t>The delivery of specific activities or products with specific desired outcomes. </a:t>
            </a:r>
          </a:p>
          <a:p>
            <a:pPr marL="380990" indent="-380990">
              <a:buFont typeface="Arial" panose="020B0604020202020204" pitchFamily="34" charset="0"/>
              <a:buChar char="•"/>
            </a:pPr>
            <a:r>
              <a:rPr lang="en-US" sz="2133" dirty="0">
                <a:solidFill>
                  <a:srgbClr val="1F1E18"/>
                </a:solidFill>
                <a:latin typeface="Source Sans Pro" panose="020B0503030403020204" pitchFamily="34" charset="0"/>
              </a:rPr>
              <a:t>Often the work is at the buyer’s direction, even if the work being conducted is based on USC expertise, processes, or models. </a:t>
            </a:r>
          </a:p>
          <a:p>
            <a:pPr marL="380990" indent="-380990">
              <a:buFont typeface="Arial" panose="020B0604020202020204" pitchFamily="34" charset="0"/>
              <a:buChar char="•"/>
            </a:pPr>
            <a:r>
              <a:rPr lang="en-US" sz="2133" dirty="0">
                <a:solidFill>
                  <a:srgbClr val="1F1E18"/>
                </a:solidFill>
                <a:latin typeface="Source Sans Pro" panose="020B0503030403020204" pitchFamily="34" charset="0"/>
              </a:rPr>
              <a:t>While analysis and or data collection might be involved, there should not be significant and novel interpretive analysis on data collected.</a:t>
            </a:r>
          </a:p>
          <a:p>
            <a:pPr marL="380990" indent="-380990">
              <a:buFont typeface="Arial" panose="020B0604020202020204" pitchFamily="34" charset="0"/>
              <a:buChar char="•"/>
            </a:pPr>
            <a:r>
              <a:rPr lang="en-US" sz="2133" dirty="0">
                <a:solidFill>
                  <a:srgbClr val="1F1E18"/>
                </a:solidFill>
                <a:latin typeface="Source Sans Pro" panose="020B0503030403020204" pitchFamily="34" charset="0"/>
              </a:rPr>
              <a:t>Deliverables and results are normally owned by the sponsor.  </a:t>
            </a:r>
          </a:p>
          <a:p>
            <a:pPr marL="380990" indent="-380990">
              <a:buFont typeface="Arial" panose="020B0604020202020204" pitchFamily="34" charset="0"/>
              <a:buChar char="•"/>
            </a:pPr>
            <a:r>
              <a:rPr lang="en-US" sz="2133" dirty="0">
                <a:solidFill>
                  <a:srgbClr val="1F1E18"/>
                </a:solidFill>
                <a:latin typeface="Source Sans Pro" panose="020B0503030403020204" pitchFamily="34" charset="0"/>
              </a:rPr>
              <a:t>The work is not expected to result in novel intellectual property.</a:t>
            </a:r>
          </a:p>
          <a:p>
            <a:pPr marL="380990" indent="-380990">
              <a:buFont typeface="Arial" panose="020B0604020202020204" pitchFamily="34" charset="0"/>
              <a:buChar char="•"/>
            </a:pPr>
            <a:r>
              <a:rPr lang="en-US" sz="2133" dirty="0">
                <a:solidFill>
                  <a:srgbClr val="1F1E18"/>
                </a:solidFill>
                <a:latin typeface="Source Sans Pro" panose="020B0503030403020204" pitchFamily="34" charset="0"/>
              </a:rPr>
              <a:t>The primary intent is  the performance of services though the work might have indirect academic or research implications outside or that may result. </a:t>
            </a:r>
          </a:p>
          <a:p>
            <a:endParaRPr lang="en-US" sz="2133" dirty="0">
              <a:solidFill>
                <a:srgbClr val="1F1E18"/>
              </a:solidFill>
              <a:latin typeface="Source Sans Pro" panose="020B0503030403020204" pitchFamily="34" charset="0"/>
            </a:endParaRPr>
          </a:p>
        </p:txBody>
      </p:sp>
      <p:pic>
        <p:nvPicPr>
          <p:cNvPr id="21" name="Picture 20">
            <a:extLst>
              <a:ext uri="{FF2B5EF4-FFF2-40B4-BE49-F238E27FC236}">
                <a16:creationId xmlns:a16="http://schemas.microsoft.com/office/drawing/2014/main" id="{78E22926-261A-4C45-966F-8FB16BB399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pic>
        <p:nvPicPr>
          <p:cNvPr id="12" name="Picture 11" descr="A person standing in front of a brick building&#10;&#10;Description automatically generated">
            <a:extLst>
              <a:ext uri="{FF2B5EF4-FFF2-40B4-BE49-F238E27FC236}">
                <a16:creationId xmlns:a16="http://schemas.microsoft.com/office/drawing/2014/main" id="{F72F4E87-CB10-4C37-B992-1B7ACFF9F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432" y="1911360"/>
            <a:ext cx="4345704" cy="2897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673158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C5BC5F-9110-4F30-85F4-D911E7E52975}"/>
              </a:ext>
            </a:extLst>
          </p:cNvPr>
          <p:cNvSpPr>
            <a:spLocks noGrp="1"/>
          </p:cNvSpPr>
          <p:nvPr>
            <p:ph type="body" sz="quarter" idx="10"/>
          </p:nvPr>
        </p:nvSpPr>
        <p:spPr>
          <a:xfrm>
            <a:off x="793751" y="772218"/>
            <a:ext cx="10604499" cy="712309"/>
          </a:xfrm>
        </p:spPr>
        <p:txBody>
          <a:bodyPr/>
          <a:lstStyle/>
          <a:p>
            <a:r>
              <a:rPr lang="en-US" b="1" dirty="0">
                <a:solidFill>
                  <a:schemeClr val="accent2"/>
                </a:solidFill>
                <a:latin typeface="Raleway" panose="020B0003030101060003" pitchFamily="34" charset="0"/>
              </a:rPr>
              <a:t>Other considerations</a:t>
            </a:r>
            <a:endParaRPr lang="en-US" b="1" dirty="0">
              <a:solidFill>
                <a:schemeClr val="bg2">
                  <a:lumMod val="25000"/>
                </a:schemeClr>
              </a:solidFill>
              <a:latin typeface="Raleway" panose="020B0003030101060003" pitchFamily="34" charset="0"/>
            </a:endParaRPr>
          </a:p>
        </p:txBody>
      </p:sp>
      <p:sp>
        <p:nvSpPr>
          <p:cNvPr id="3" name="Rectangle 2">
            <a:extLst>
              <a:ext uri="{FF2B5EF4-FFF2-40B4-BE49-F238E27FC236}">
                <a16:creationId xmlns:a16="http://schemas.microsoft.com/office/drawing/2014/main" id="{8445F561-4D20-4F09-B717-E76631D1BECE}"/>
              </a:ext>
            </a:extLst>
          </p:cNvPr>
          <p:cNvSpPr/>
          <p:nvPr/>
        </p:nvSpPr>
        <p:spPr>
          <a:xfrm>
            <a:off x="1" y="1238212"/>
            <a:ext cx="8116711" cy="5672258"/>
          </a:xfrm>
          <a:prstGeom prst="rect">
            <a:avLst/>
          </a:prstGeom>
        </p:spPr>
        <p:txBody>
          <a:bodyPr wrap="square">
            <a:spAutoFit/>
          </a:bodyPr>
          <a:lstStyle/>
          <a:p>
            <a:pPr marL="380990" indent="-380990">
              <a:buFont typeface="Arial" panose="020B0604020202020204" pitchFamily="34" charset="0"/>
              <a:buChar char="•"/>
            </a:pPr>
            <a:r>
              <a:rPr lang="en-US" sz="2133" b="1" dirty="0">
                <a:solidFill>
                  <a:srgbClr val="1F1E18"/>
                </a:solidFill>
                <a:latin typeface="Source Sans Pro" panose="020B0503030403020204" pitchFamily="34" charset="0"/>
              </a:rPr>
              <a:t>Does the sponsor view USC’s work as services?</a:t>
            </a:r>
          </a:p>
          <a:p>
            <a:pPr lvl="1"/>
            <a:r>
              <a:rPr lang="en-US" sz="2133" dirty="0">
                <a:solidFill>
                  <a:srgbClr val="1F1E18"/>
                </a:solidFill>
                <a:latin typeface="Source Sans Pro" panose="020B0503030403020204" pitchFamily="34" charset="0"/>
              </a:rPr>
              <a:t>You can often determine the sponsor’s position by reviewing the solicitation, agreement type or the terms of the agreement.  You will often see terms such as “Work for Hire” and/or sponsor ownership of deliverables/results.  The agreement might reference services or refer to USC’s work as services.</a:t>
            </a:r>
          </a:p>
          <a:p>
            <a:pPr lvl="1"/>
            <a:endParaRPr lang="en-US" sz="2133" dirty="0">
              <a:solidFill>
                <a:srgbClr val="1F1E18"/>
              </a:solidFill>
              <a:latin typeface="Source Sans Pro" panose="020B0503030403020204" pitchFamily="34" charset="0"/>
            </a:endParaRPr>
          </a:p>
          <a:p>
            <a:pPr marL="380990" indent="-380990">
              <a:buFont typeface="Arial" panose="020B0604020202020204" pitchFamily="34" charset="0"/>
              <a:buChar char="•"/>
            </a:pPr>
            <a:r>
              <a:rPr lang="en-US" sz="2133" b="1" dirty="0">
                <a:solidFill>
                  <a:srgbClr val="1F1E18"/>
                </a:solidFill>
                <a:latin typeface="Source Sans Pro" panose="020B0503030403020204" pitchFamily="34" charset="0"/>
              </a:rPr>
              <a:t>Does the PI view the work as services?</a:t>
            </a:r>
          </a:p>
          <a:p>
            <a:pPr lvl="1"/>
            <a:r>
              <a:rPr lang="en-US" sz="2133" dirty="0">
                <a:solidFill>
                  <a:srgbClr val="1F1E18"/>
                </a:solidFill>
                <a:latin typeface="Source Sans Pro" panose="020B0503030403020204" pitchFamily="34" charset="0"/>
              </a:rPr>
              <a:t>The PI has deep insight into the technical aspects of the scope and can provide insight to the scope of work.  Sometimes the scope might not accurately capture the work being performed  and so might be misleading.  It is often helpful to discuss with the PI to ensure that the designation of services is accurate, and the PI is aware of possible restrictions often associated with a services agreement. </a:t>
            </a:r>
          </a:p>
          <a:p>
            <a:pPr marL="380990" indent="-380990">
              <a:buFont typeface="Arial" panose="020B0604020202020204" pitchFamily="34" charset="0"/>
              <a:buChar char="•"/>
            </a:pPr>
            <a:endParaRPr lang="en-US" sz="2133" dirty="0">
              <a:solidFill>
                <a:srgbClr val="1F1E18"/>
              </a:solidFill>
              <a:latin typeface="Source Sans Pro" panose="020B0503030403020204" pitchFamily="34" charset="0"/>
            </a:endParaRPr>
          </a:p>
          <a:p>
            <a:endParaRPr lang="en-US" sz="2133" dirty="0">
              <a:solidFill>
                <a:srgbClr val="1F1E18"/>
              </a:solidFill>
              <a:latin typeface="Source Sans Pro" panose="020B0503030403020204" pitchFamily="34" charset="0"/>
            </a:endParaRPr>
          </a:p>
        </p:txBody>
      </p:sp>
      <p:pic>
        <p:nvPicPr>
          <p:cNvPr id="21" name="Picture 20">
            <a:extLst>
              <a:ext uri="{FF2B5EF4-FFF2-40B4-BE49-F238E27FC236}">
                <a16:creationId xmlns:a16="http://schemas.microsoft.com/office/drawing/2014/main" id="{78E22926-261A-4C45-966F-8FB16BB399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pic>
        <p:nvPicPr>
          <p:cNvPr id="1026" name="Picture 2" descr="Clinical Trial Diversity, Equity, and ...">
            <a:extLst>
              <a:ext uri="{FF2B5EF4-FFF2-40B4-BE49-F238E27FC236}">
                <a16:creationId xmlns:a16="http://schemas.microsoft.com/office/drawing/2014/main" id="{07C53394-B7B3-5875-560C-9CE32800C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111" y="1544143"/>
            <a:ext cx="3934247" cy="2946888"/>
          </a:xfrm>
          <a:prstGeom prst="rect">
            <a:avLst/>
          </a:prstGeom>
          <a:noFill/>
          <a:effectLst>
            <a:reflection stA="77000" endPos="430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2830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5724C-EC17-431E-9EB9-3CA50D105269}"/>
              </a:ext>
            </a:extLst>
          </p:cNvPr>
          <p:cNvSpPr>
            <a:spLocks noGrp="1"/>
          </p:cNvSpPr>
          <p:nvPr>
            <p:ph type="body" sz="quarter" idx="10"/>
          </p:nvPr>
        </p:nvSpPr>
        <p:spPr/>
        <p:txBody>
          <a:bodyPr/>
          <a:lstStyle/>
          <a:p>
            <a:r>
              <a:rPr lang="en-US" b="1" dirty="0">
                <a:solidFill>
                  <a:schemeClr val="accent2"/>
                </a:solidFill>
                <a:latin typeface="Raleway" panose="020B0003030101060003" pitchFamily="34" charset="0"/>
              </a:rPr>
              <a:t>Roles and responsibilities</a:t>
            </a:r>
            <a:endParaRPr lang="en-US" b="1" dirty="0">
              <a:solidFill>
                <a:schemeClr val="bg2">
                  <a:lumMod val="25000"/>
                </a:schemeClr>
              </a:solidFill>
              <a:latin typeface="Raleway" panose="020B0003030101060003" pitchFamily="34" charset="0"/>
            </a:endParaRPr>
          </a:p>
          <a:p>
            <a:endParaRPr lang="en-US" dirty="0">
              <a:latin typeface="Raleway" panose="020B0003030101060003" pitchFamily="34" charset="0"/>
            </a:endParaRPr>
          </a:p>
        </p:txBody>
      </p:sp>
      <p:sp>
        <p:nvSpPr>
          <p:cNvPr id="3" name="Text Placeholder 2">
            <a:extLst>
              <a:ext uri="{FF2B5EF4-FFF2-40B4-BE49-F238E27FC236}">
                <a16:creationId xmlns:a16="http://schemas.microsoft.com/office/drawing/2014/main" id="{E9D0C9F7-830F-4E8E-B527-B1712AEAC834}"/>
              </a:ext>
            </a:extLst>
          </p:cNvPr>
          <p:cNvSpPr>
            <a:spLocks noGrp="1"/>
          </p:cNvSpPr>
          <p:nvPr>
            <p:ph type="body" sz="quarter" idx="11"/>
          </p:nvPr>
        </p:nvSpPr>
        <p:spPr>
          <a:xfrm>
            <a:off x="382095" y="1246733"/>
            <a:ext cx="10604499" cy="188459"/>
          </a:xfrm>
        </p:spPr>
        <p:txBody>
          <a:bodyPr/>
          <a:lstStyle/>
          <a:p>
            <a:pPr marL="457189" lvl="1" indent="0">
              <a:buNone/>
            </a:pPr>
            <a:r>
              <a:rPr lang="en-US" sz="2133" dirty="0">
                <a:solidFill>
                  <a:schemeClr val="accent2"/>
                </a:solidFill>
                <a:latin typeface="Raleway" panose="020B0003030101060003" pitchFamily="34" charset="0"/>
                <a:hlinkClick r:id="rId2"/>
              </a:rPr>
              <a:t>https://dcg.usc.edu/service-agreements/</a:t>
            </a:r>
            <a:r>
              <a:rPr lang="en-US" sz="2133" dirty="0">
                <a:solidFill>
                  <a:schemeClr val="accent2"/>
                </a:solidFill>
                <a:latin typeface="Raleway" panose="020B0003030101060003" pitchFamily="34" charset="0"/>
              </a:rPr>
              <a:t>  </a:t>
            </a:r>
          </a:p>
          <a:p>
            <a:endParaRPr lang="en-US" dirty="0">
              <a:latin typeface="Raleway" panose="020B0003030101060003" pitchFamily="34" charset="0"/>
            </a:endParaRPr>
          </a:p>
        </p:txBody>
      </p:sp>
      <p:sp>
        <p:nvSpPr>
          <p:cNvPr id="4" name="Rectangle 3">
            <a:extLst>
              <a:ext uri="{FF2B5EF4-FFF2-40B4-BE49-F238E27FC236}">
                <a16:creationId xmlns:a16="http://schemas.microsoft.com/office/drawing/2014/main" id="{78D76CB7-7811-4EB0-97E7-60DE0DD31738}"/>
              </a:ext>
            </a:extLst>
          </p:cNvPr>
          <p:cNvSpPr/>
          <p:nvPr/>
        </p:nvSpPr>
        <p:spPr>
          <a:xfrm>
            <a:off x="663222" y="1621241"/>
            <a:ext cx="9135535" cy="5125506"/>
          </a:xfrm>
          <a:prstGeom prst="rect">
            <a:avLst/>
          </a:prstGeom>
        </p:spPr>
        <p:txBody>
          <a:bodyPr wrap="square">
            <a:spAutoFit/>
          </a:bodyPr>
          <a:lstStyle/>
          <a:p>
            <a:pPr>
              <a:lnSpc>
                <a:spcPts val="2267"/>
              </a:lnSpc>
              <a:spcAft>
                <a:spcPts val="1067"/>
              </a:spcAft>
            </a:pPr>
            <a:r>
              <a:rPr lang="en-US" sz="1867" b="1" dirty="0">
                <a:latin typeface="Raleway" pitchFamily="2" charset="0"/>
                <a:ea typeface="Calibri" panose="020F0502020204030204" pitchFamily="34" charset="0"/>
                <a:cs typeface="Calibri" panose="020F0502020204030204" pitchFamily="34" charset="0"/>
              </a:rPr>
              <a:t>Office of General Counsel (OGC)</a:t>
            </a:r>
          </a:p>
          <a:p>
            <a:pPr marL="457189" indent="-457189">
              <a:buFont typeface="Arial" panose="020B0604020202020204" pitchFamily="34" charset="0"/>
              <a:buChar char="•"/>
            </a:pPr>
            <a:r>
              <a:rPr lang="en-US" sz="1867" dirty="0">
                <a:solidFill>
                  <a:srgbClr val="1F1E18"/>
                </a:solidFill>
                <a:latin typeface="Raleway" pitchFamily="2" charset="0"/>
              </a:rPr>
              <a:t>The OGC in primarily responsible for preparing, reviewing and advising on the legal terms in services agreements.  </a:t>
            </a:r>
          </a:p>
          <a:p>
            <a:pPr marL="457189" indent="-457189">
              <a:buFont typeface="Arial" panose="020B0604020202020204" pitchFamily="34" charset="0"/>
              <a:buChar char="•"/>
            </a:pPr>
            <a:r>
              <a:rPr lang="en-US" sz="1867" dirty="0">
                <a:solidFill>
                  <a:srgbClr val="1F1E18"/>
                </a:solidFill>
                <a:latin typeface="Raleway" pitchFamily="2" charset="0"/>
              </a:rPr>
              <a:t>OGC acts as the authorized signatory that legally binds the University on an services awards.  </a:t>
            </a:r>
          </a:p>
          <a:p>
            <a:pPr marL="457189" indent="-457189">
              <a:buFont typeface="Arial" panose="020B0604020202020204" pitchFamily="34" charset="0"/>
              <a:buChar char="•"/>
            </a:pPr>
            <a:r>
              <a:rPr lang="en-US" sz="1867" dirty="0">
                <a:solidFill>
                  <a:srgbClr val="1F1E18"/>
                </a:solidFill>
                <a:latin typeface="Raleway" pitchFamily="2" charset="0"/>
              </a:rPr>
              <a:t>OGC will coordinate with the appropriate parties at USC to complete their review of the services agreement.</a:t>
            </a:r>
          </a:p>
          <a:p>
            <a:pPr lvl="1"/>
            <a:endParaRPr lang="en-US" sz="1867" dirty="0">
              <a:solidFill>
                <a:srgbClr val="1F1E18"/>
              </a:solidFill>
              <a:latin typeface="Raleway" pitchFamily="2" charset="0"/>
              <a:ea typeface="Calibri" panose="020F0502020204030204" pitchFamily="34" charset="0"/>
              <a:cs typeface="Calibri" panose="020F0502020204030204" pitchFamily="34" charset="0"/>
            </a:endParaRPr>
          </a:p>
          <a:p>
            <a:r>
              <a:rPr lang="en-US" sz="1867" b="1" dirty="0">
                <a:solidFill>
                  <a:schemeClr val="bg2">
                    <a:lumMod val="25000"/>
                  </a:schemeClr>
                </a:solidFill>
                <a:latin typeface="Raleway" pitchFamily="2" charset="0"/>
                <a:ea typeface="Calibri" panose="020F0502020204030204" pitchFamily="34" charset="0"/>
                <a:cs typeface="Calibri" panose="020F0502020204030204" pitchFamily="34" charset="0"/>
              </a:rPr>
              <a:t>Department/School</a:t>
            </a:r>
          </a:p>
          <a:p>
            <a:pPr marL="457189" indent="-457189">
              <a:buFont typeface="Arial" panose="020B0604020202020204" pitchFamily="34" charset="0"/>
              <a:buChar char="•"/>
            </a:pPr>
            <a:r>
              <a:rPr lang="en-US" sz="1867" dirty="0">
                <a:solidFill>
                  <a:srgbClr val="1F1E18"/>
                </a:solidFill>
                <a:latin typeface="Raleway" pitchFamily="2" charset="0"/>
              </a:rPr>
              <a:t>Assist the PI with completing and submitting the proposal directly to the sponsor (with the exception of grants.gov proposals which are submitted by DCG). </a:t>
            </a:r>
          </a:p>
          <a:p>
            <a:pPr marL="457189" indent="-457189">
              <a:buFont typeface="Arial" panose="020B0604020202020204" pitchFamily="34" charset="0"/>
              <a:buChar char="•"/>
            </a:pPr>
            <a:r>
              <a:rPr lang="en-US" sz="1867" dirty="0">
                <a:solidFill>
                  <a:srgbClr val="1F1E18"/>
                </a:solidFill>
                <a:latin typeface="Raleway" pitchFamily="2" charset="0"/>
              </a:rPr>
              <a:t>Work with the central units to ensure the activity type is correctly identified and get appropriate approvals and signatures. </a:t>
            </a:r>
          </a:p>
          <a:p>
            <a:pPr marL="457189" indent="-457189">
              <a:buFont typeface="Arial" panose="020B0604020202020204" pitchFamily="34" charset="0"/>
              <a:buChar char="•"/>
            </a:pPr>
            <a:r>
              <a:rPr lang="en-US" sz="1867" dirty="0">
                <a:solidFill>
                  <a:srgbClr val="1F1E18"/>
                </a:solidFill>
                <a:latin typeface="Raleway" pitchFamily="2" charset="0"/>
                <a:ea typeface="Calibri" panose="020F0502020204030204" pitchFamily="34" charset="0"/>
                <a:cs typeface="Calibri" panose="020F0502020204030204" pitchFamily="34" charset="0"/>
              </a:rPr>
              <a:t>Work with sponsor and OGC to ensure execution of the agreement and route the executed agreement to the appropriate central unit for set up. </a:t>
            </a:r>
          </a:p>
          <a:p>
            <a:pPr algn="l"/>
            <a:endPar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endParaRPr>
          </a:p>
        </p:txBody>
      </p:sp>
      <p:pic>
        <p:nvPicPr>
          <p:cNvPr id="26" name="Picture 25">
            <a:extLst>
              <a:ext uri="{FF2B5EF4-FFF2-40B4-BE49-F238E27FC236}">
                <a16:creationId xmlns:a16="http://schemas.microsoft.com/office/drawing/2014/main" id="{29228EE5-5668-4005-BFA4-9EFD15003A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pic>
        <p:nvPicPr>
          <p:cNvPr id="5" name="Picture 4" descr="A close up of a logo&#10;&#10;Description automatically generated">
            <a:extLst>
              <a:ext uri="{FF2B5EF4-FFF2-40B4-BE49-F238E27FC236}">
                <a16:creationId xmlns:a16="http://schemas.microsoft.com/office/drawing/2014/main" id="{9C20FCBD-BB9F-4CE9-9C94-287C8945B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8756" y="2057872"/>
            <a:ext cx="1129968" cy="3038104"/>
          </a:xfrm>
          <a:prstGeom prst="rect">
            <a:avLst/>
          </a:prstGeom>
        </p:spPr>
      </p:pic>
      <p:pic>
        <p:nvPicPr>
          <p:cNvPr id="6" name="Picture 5" descr="A picture containing clothing, suit, shirt&#10;&#10;Description automatically generated">
            <a:extLst>
              <a:ext uri="{FF2B5EF4-FFF2-40B4-BE49-F238E27FC236}">
                <a16:creationId xmlns:a16="http://schemas.microsoft.com/office/drawing/2014/main" id="{3CB751B8-57A5-ECAB-2EDD-19A0AFB5D9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4927" y="2087963"/>
            <a:ext cx="1179375" cy="2977923"/>
          </a:xfrm>
          <a:prstGeom prst="rect">
            <a:avLst/>
          </a:prstGeom>
        </p:spPr>
      </p:pic>
    </p:spTree>
    <p:extLst>
      <p:ext uri="{BB962C8B-B14F-4D97-AF65-F5344CB8AC3E}">
        <p14:creationId xmlns:p14="http://schemas.microsoft.com/office/powerpoint/2010/main" val="174514636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5724C-EC17-431E-9EB9-3CA50D105269}"/>
              </a:ext>
            </a:extLst>
          </p:cNvPr>
          <p:cNvSpPr>
            <a:spLocks noGrp="1"/>
          </p:cNvSpPr>
          <p:nvPr>
            <p:ph type="body" sz="quarter" idx="10"/>
          </p:nvPr>
        </p:nvSpPr>
        <p:spPr/>
        <p:txBody>
          <a:bodyPr/>
          <a:lstStyle/>
          <a:p>
            <a:r>
              <a:rPr lang="en-US" b="1" dirty="0">
                <a:solidFill>
                  <a:schemeClr val="accent2"/>
                </a:solidFill>
                <a:latin typeface="Raleway" panose="020B0003030101060003" pitchFamily="34" charset="0"/>
              </a:rPr>
              <a:t>Roles and responsibilities</a:t>
            </a:r>
            <a:endParaRPr lang="en-US" b="1" dirty="0">
              <a:solidFill>
                <a:schemeClr val="bg2">
                  <a:lumMod val="25000"/>
                </a:schemeClr>
              </a:solidFill>
              <a:latin typeface="Raleway" panose="020B0003030101060003" pitchFamily="34" charset="0"/>
            </a:endParaRPr>
          </a:p>
          <a:p>
            <a:endParaRPr lang="en-US" dirty="0">
              <a:latin typeface="Raleway" panose="020B0003030101060003" pitchFamily="34" charset="0"/>
            </a:endParaRPr>
          </a:p>
        </p:txBody>
      </p:sp>
      <p:sp>
        <p:nvSpPr>
          <p:cNvPr id="3" name="Text Placeholder 2">
            <a:extLst>
              <a:ext uri="{FF2B5EF4-FFF2-40B4-BE49-F238E27FC236}">
                <a16:creationId xmlns:a16="http://schemas.microsoft.com/office/drawing/2014/main" id="{E9D0C9F7-830F-4E8E-B527-B1712AEAC834}"/>
              </a:ext>
            </a:extLst>
          </p:cNvPr>
          <p:cNvSpPr>
            <a:spLocks noGrp="1"/>
          </p:cNvSpPr>
          <p:nvPr>
            <p:ph type="body" sz="quarter" idx="11"/>
          </p:nvPr>
        </p:nvSpPr>
        <p:spPr>
          <a:xfrm>
            <a:off x="382095" y="1246733"/>
            <a:ext cx="10604499" cy="188459"/>
          </a:xfrm>
        </p:spPr>
        <p:txBody>
          <a:bodyPr/>
          <a:lstStyle/>
          <a:p>
            <a:pPr marL="457189" lvl="1" indent="0">
              <a:buNone/>
            </a:pPr>
            <a:r>
              <a:rPr lang="en-US" sz="2133" dirty="0">
                <a:solidFill>
                  <a:schemeClr val="accent2"/>
                </a:solidFill>
                <a:latin typeface="Raleway" panose="020B0003030101060003" pitchFamily="34" charset="0"/>
                <a:hlinkClick r:id="rId2"/>
              </a:rPr>
              <a:t>https://dcg.usc.edu/service-agreements/</a:t>
            </a:r>
            <a:r>
              <a:rPr lang="en-US" sz="2133" dirty="0">
                <a:solidFill>
                  <a:schemeClr val="accent2"/>
                </a:solidFill>
                <a:latin typeface="Raleway" panose="020B0003030101060003" pitchFamily="34" charset="0"/>
              </a:rPr>
              <a:t>  </a:t>
            </a:r>
          </a:p>
          <a:p>
            <a:endParaRPr lang="en-US" dirty="0">
              <a:latin typeface="Raleway" panose="020B0003030101060003" pitchFamily="34" charset="0"/>
            </a:endParaRPr>
          </a:p>
        </p:txBody>
      </p:sp>
      <p:sp>
        <p:nvSpPr>
          <p:cNvPr id="4" name="Rectangle 3">
            <a:extLst>
              <a:ext uri="{FF2B5EF4-FFF2-40B4-BE49-F238E27FC236}">
                <a16:creationId xmlns:a16="http://schemas.microsoft.com/office/drawing/2014/main" id="{78D76CB7-7811-4EB0-97E7-60DE0DD31738}"/>
              </a:ext>
            </a:extLst>
          </p:cNvPr>
          <p:cNvSpPr/>
          <p:nvPr/>
        </p:nvSpPr>
        <p:spPr>
          <a:xfrm>
            <a:off x="719667" y="1705398"/>
            <a:ext cx="9022645" cy="4976812"/>
          </a:xfrm>
          <a:prstGeom prst="rect">
            <a:avLst/>
          </a:prstGeom>
        </p:spPr>
        <p:txBody>
          <a:bodyPr wrap="square">
            <a:spAutoFit/>
          </a:bodyPr>
          <a:lstStyle/>
          <a:p>
            <a:pPr algn="l"/>
            <a:r>
              <a:rPr lang="en-US" sz="1867" b="1" dirty="0">
                <a:solidFill>
                  <a:srgbClr val="1F1E18"/>
                </a:solidFill>
                <a:latin typeface="Raleway" panose="020B0003030101060003" pitchFamily="34" charset="0"/>
                <a:ea typeface="Calibri" panose="020F0502020204030204" pitchFamily="34" charset="0"/>
                <a:cs typeface="Calibri" panose="020F0502020204030204" pitchFamily="34" charset="0"/>
              </a:rPr>
              <a:t>Department of Contracts and Grants (DCG)</a:t>
            </a:r>
          </a:p>
          <a:p>
            <a:pPr marL="228594" indent="-228594">
              <a:buFont typeface="Arial" panose="020B0604020202020204" pitchFamily="34" charset="0"/>
              <a:buChar char="•"/>
            </a:pPr>
            <a:r>
              <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rPr>
              <a:t>DCG assists with determining that the activity type has been correctly identified (e.g. is the scope of work research, training, fellowship, clinical trial, other or services). </a:t>
            </a:r>
          </a:p>
          <a:p>
            <a:pPr marL="228594" indent="-228594">
              <a:buFont typeface="Arial" panose="020B0604020202020204" pitchFamily="34" charset="0"/>
              <a:buChar char="•"/>
            </a:pPr>
            <a:r>
              <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rPr>
              <a:t>DCG will also handle the submission of services proposal that require submission through grants.gov system. All other proposals will be submitted directly by the PI/Dept. </a:t>
            </a:r>
          </a:p>
          <a:p>
            <a:pPr marL="228594" indent="-228594">
              <a:buFont typeface="Arial" panose="020B0604020202020204" pitchFamily="34" charset="0"/>
              <a:buChar char="•"/>
            </a:pPr>
            <a:r>
              <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rPr>
              <a:t>Upon receipt of fully executed government funded services agreements/amendment and reference the completed Cayuse SP Project Number DCG will set up these awards in Cayuse.</a:t>
            </a:r>
          </a:p>
          <a:p>
            <a:pPr marL="228594" indent="-228594">
              <a:buFont typeface="Arial" panose="020B0604020202020204" pitchFamily="34" charset="0"/>
              <a:buChar char="•"/>
            </a:pPr>
            <a:endPar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endParaRPr>
          </a:p>
          <a:p>
            <a:pPr algn="l"/>
            <a:r>
              <a:rPr lang="en-US" sz="1867" b="1" dirty="0">
                <a:solidFill>
                  <a:srgbClr val="1F1E18"/>
                </a:solidFill>
                <a:latin typeface="Raleway" panose="020B0003030101060003" pitchFamily="34" charset="0"/>
                <a:ea typeface="Calibri" panose="020F0502020204030204" pitchFamily="34" charset="0"/>
                <a:cs typeface="Calibri" panose="020F0502020204030204" pitchFamily="34" charset="0"/>
              </a:rPr>
              <a:t>Sponsored Projects Accounting</a:t>
            </a:r>
          </a:p>
          <a:p>
            <a:pPr marL="228594" indent="-228594">
              <a:buFont typeface="Arial" panose="020B0604020202020204" pitchFamily="34" charset="0"/>
              <a:buChar char="•"/>
            </a:pPr>
            <a:r>
              <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rPr>
              <a:t>SPA is responsible for invoicing and financial reporting on services agreements </a:t>
            </a:r>
          </a:p>
          <a:p>
            <a:pPr marL="228594" indent="-228594">
              <a:buFont typeface="Arial" panose="020B0604020202020204" pitchFamily="34" charset="0"/>
              <a:buChar char="•"/>
            </a:pPr>
            <a:r>
              <a:rPr lang="en-US" sz="1867" dirty="0">
                <a:solidFill>
                  <a:srgbClr val="1F1E18"/>
                </a:solidFill>
                <a:latin typeface="Raleway" panose="020B0003030101060003" pitchFamily="34" charset="0"/>
                <a:ea typeface="Calibri" panose="020F0502020204030204" pitchFamily="34" charset="0"/>
                <a:cs typeface="Calibri" panose="020F0502020204030204" pitchFamily="34" charset="0"/>
              </a:rPr>
              <a:t>SPA handles the set up of services agreements in the Workday financial system.  Non-government services agreements should be sent directly to SPA for set up in the Workday system.</a:t>
            </a:r>
          </a:p>
        </p:txBody>
      </p:sp>
      <p:pic>
        <p:nvPicPr>
          <p:cNvPr id="26" name="Picture 25">
            <a:extLst>
              <a:ext uri="{FF2B5EF4-FFF2-40B4-BE49-F238E27FC236}">
                <a16:creationId xmlns:a16="http://schemas.microsoft.com/office/drawing/2014/main" id="{29228EE5-5668-4005-BFA4-9EFD15003A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83906" y="146857"/>
            <a:ext cx="2876151" cy="853452"/>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9C02BBE7-F663-401E-A4A9-EF884208EE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1945" y="2121667"/>
            <a:ext cx="1394649" cy="3030936"/>
          </a:xfrm>
          <a:prstGeom prst="rect">
            <a:avLst/>
          </a:prstGeom>
        </p:spPr>
      </p:pic>
      <p:pic>
        <p:nvPicPr>
          <p:cNvPr id="24" name="Picture 23" descr="A person in a suit and tie&#10;&#10;Description automatically generated">
            <a:extLst>
              <a:ext uri="{FF2B5EF4-FFF2-40B4-BE49-F238E27FC236}">
                <a16:creationId xmlns:a16="http://schemas.microsoft.com/office/drawing/2014/main" id="{739C9C42-7BC7-4BB7-B31B-ADAC39A7A2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702"/>
          <a:stretch/>
        </p:blipFill>
        <p:spPr>
          <a:xfrm>
            <a:off x="10796611" y="2190483"/>
            <a:ext cx="1326891" cy="2962120"/>
          </a:xfrm>
          <a:prstGeom prst="rect">
            <a:avLst/>
          </a:prstGeom>
        </p:spPr>
      </p:pic>
    </p:spTree>
    <p:extLst>
      <p:ext uri="{BB962C8B-B14F-4D97-AF65-F5344CB8AC3E}">
        <p14:creationId xmlns:p14="http://schemas.microsoft.com/office/powerpoint/2010/main" val="22477185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heme/theme1.xml><?xml version="1.0" encoding="utf-8"?>
<a:theme xmlns:a="http://schemas.openxmlformats.org/drawingml/2006/main" name="Office Theme">
  <a:themeElements>
    <a:clrScheme name="Keck Theme">
      <a:dk1>
        <a:srgbClr val="343434"/>
      </a:dk1>
      <a:lt1>
        <a:srgbClr val="FFFEFD"/>
      </a:lt1>
      <a:dk2>
        <a:srgbClr val="990000"/>
      </a:dk2>
      <a:lt2>
        <a:srgbClr val="E7E6E6"/>
      </a:lt2>
      <a:accent1>
        <a:srgbClr val="FFCC00"/>
      </a:accent1>
      <a:accent2>
        <a:srgbClr val="C1531B"/>
      </a:accent2>
      <a:accent3>
        <a:srgbClr val="799A05"/>
      </a:accent3>
      <a:accent4>
        <a:srgbClr val="006098"/>
      </a:accent4>
      <a:accent5>
        <a:srgbClr val="000000"/>
      </a:accent5>
      <a:accent6>
        <a:srgbClr val="000000"/>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2393</TotalTime>
  <Words>2908</Words>
  <Application>Microsoft Office PowerPoint</Application>
  <PresentationFormat>Widescreen</PresentationFormat>
  <Paragraphs>310</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Lato</vt:lpstr>
      <vt:lpstr>Lato Black</vt:lpstr>
      <vt:lpstr>Raleway</vt:lpstr>
      <vt:lpstr>Source Sans Pro</vt:lpstr>
      <vt:lpstr>Office Theme</vt:lpstr>
      <vt:lpstr>KSOM Research Administrators Forum May 17, 2025</vt:lpstr>
      <vt:lpstr>Professional Service Agreements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Grant Closeout</vt:lpstr>
      <vt:lpstr>Grant Closeout</vt:lpstr>
      <vt:lpstr>Grant Closeout</vt:lpstr>
      <vt:lpstr>Grant Closeout</vt:lpstr>
      <vt:lpstr>Grant Closeout</vt:lpstr>
      <vt:lpstr>Grant Closeout</vt:lpstr>
      <vt:lpstr>Grant Closeout</vt:lpstr>
      <vt:lpstr>Grant Closeout Checklist</vt:lpstr>
      <vt:lpstr>Grant Closeout</vt:lpstr>
      <vt:lpstr>Grant Closeout</vt:lpstr>
      <vt:lpstr>Personal COI and Grants</vt:lpstr>
      <vt:lpstr>Personal COI and Grants</vt:lpstr>
      <vt:lpstr>Personal COI and Grants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KSOM Dean Briefing and Conversation April 16</dc:title>
  <dc:creator>Goldkorn, Mickey</dc:creator>
  <cp:lastModifiedBy>Stoeckert, Janet</cp:lastModifiedBy>
  <cp:revision>144</cp:revision>
  <dcterms:created xsi:type="dcterms:W3CDTF">2020-04-06T15:19:18Z</dcterms:created>
  <dcterms:modified xsi:type="dcterms:W3CDTF">2024-05-13T22:08:20Z</dcterms:modified>
</cp:coreProperties>
</file>