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147473657" r:id="rId12"/>
    <p:sldId id="267" r:id="rId13"/>
    <p:sldId id="2147473659" r:id="rId14"/>
    <p:sldId id="268" r:id="rId15"/>
    <p:sldId id="269" r:id="rId16"/>
  </p:sldIdLst>
  <p:sldSz cx="9144000" cy="5143500" type="screen16x9"/>
  <p:notesSz cx="6858000" cy="9144000"/>
  <p:embeddedFontLst>
    <p:embeddedFont>
      <p:font typeface="Lato" panose="020F0502020204030203" pitchFamily="34" charset="0"/>
      <p:regular r:id="rId18"/>
      <p:bold r:id="rId19"/>
      <p:italic r:id="rId20"/>
      <p:boldItalic r:id="rId21"/>
    </p:embeddedFont>
    <p:embeddedFont>
      <p:font typeface="Lato Black" panose="020F0502020204030204" pitchFamily="34" charset="0"/>
      <p:bold r:id="rId22"/>
      <p:boldItalic r:id="rId23"/>
    </p:embeddedFont>
    <p:embeddedFont>
      <p:font typeface="Raleway"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W1HDOcnu1ixIehbbgCyFyWKVL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7DE788-A6A7-4B20-9EAF-6C1C89943793}" v="1" dt="2024-11-26T18:10:24.650"/>
  </p1510:revLst>
</p1510:revInfo>
</file>

<file path=ppt/tableStyles.xml><?xml version="1.0" encoding="utf-8"?>
<a:tblStyleLst xmlns:a="http://schemas.openxmlformats.org/drawingml/2006/main" def="{BE40E6E3-3504-491A-8BF5-49FBB1BA8304}">
  <a:tblStyle styleId="{BE40E6E3-3504-491A-8BF5-49FBB1BA830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autoAdjust="0"/>
    <p:restoredTop sz="94694"/>
  </p:normalViewPr>
  <p:slideViewPr>
    <p:cSldViewPr snapToGrid="0">
      <p:cViewPr varScale="1">
        <p:scale>
          <a:sx n="161" d="100"/>
          <a:sy n="161" d="100"/>
        </p:scale>
        <p:origin x="792"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cquisition.gov/dfars/252.204-7012-safeguarding-covered-defense-information-and-cyber-incident-reporti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acquisition.gov/far/4.1901#:~:text=Federal%20contract%20information%20means%20information%2C%20not%20intended%20for,information%2C%20such%20as%20that%20necessary%20to%20process%20payment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107fa2e98d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Emily Pender</a:t>
            </a:r>
            <a:endParaRPr/>
          </a:p>
        </p:txBody>
      </p:sp>
      <p:sp>
        <p:nvSpPr>
          <p:cNvPr id="302" name="Google Shape;302;g3107fa2e98d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CUI Definition: </a:t>
            </a:r>
            <a:r>
              <a:rPr lang="en-US" dirty="0">
                <a:hlinkClick r:id="rId3"/>
              </a:rPr>
              <a:t>252.204-7012 Safeguarding Covered Defense Information and Cyber Incident Reporting. | Acquisition.GOV</a:t>
            </a:r>
            <a:endParaRPr lang="en-US" dirty="0"/>
          </a:p>
          <a:p>
            <a:r>
              <a:rPr lang="en-US" dirty="0"/>
              <a:t>FCI Definition: </a:t>
            </a:r>
            <a:r>
              <a:rPr lang="en-US" dirty="0">
                <a:hlinkClick r:id="rId4"/>
              </a:rPr>
              <a:t>4.1901 Definitions. | Acquisition.GOV</a:t>
            </a:r>
            <a:endParaRPr lang="en-US" dirty="0"/>
          </a:p>
        </p:txBody>
      </p:sp>
      <p:sp>
        <p:nvSpPr>
          <p:cNvPr id="4" name="Slide Number Placeholder 3"/>
          <p:cNvSpPr>
            <a:spLocks noGrp="1"/>
          </p:cNvSpPr>
          <p:nvPr>
            <p:ph type="sldNum" sz="quarter" idx="5"/>
          </p:nvPr>
        </p:nvSpPr>
        <p:spPr/>
        <p:txBody>
          <a:bodyPr/>
          <a:lstStyle/>
          <a:p>
            <a:fld id="{C7AA6BD6-484E-4560-ADCA-D22142AD7FD7}" type="slidenum">
              <a:rPr lang="en-US" smtClean="0"/>
              <a:t>11</a:t>
            </a:fld>
            <a:endParaRPr lang="en-US"/>
          </a:p>
        </p:txBody>
      </p:sp>
    </p:spTree>
    <p:extLst>
      <p:ext uri="{BB962C8B-B14F-4D97-AF65-F5344CB8AC3E}">
        <p14:creationId xmlns:p14="http://schemas.microsoft.com/office/powerpoint/2010/main" val="2010165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033fff972a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Emily Pender</a:t>
            </a:r>
            <a:endParaRPr/>
          </a:p>
        </p:txBody>
      </p:sp>
      <p:sp>
        <p:nvSpPr>
          <p:cNvPr id="310" name="Google Shape;310;g3033fff972a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AA6BD6-484E-4560-ADCA-D22142AD7FD7}" type="slidenum">
              <a:rPr lang="en-US" smtClean="0"/>
              <a:t>13</a:t>
            </a:fld>
            <a:endParaRPr lang="en-US"/>
          </a:p>
        </p:txBody>
      </p:sp>
    </p:spTree>
    <p:extLst>
      <p:ext uri="{BB962C8B-B14F-4D97-AF65-F5344CB8AC3E}">
        <p14:creationId xmlns:p14="http://schemas.microsoft.com/office/powerpoint/2010/main" val="478344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107fa2e98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Emily PEnder</a:t>
            </a:r>
            <a:endParaRPr/>
          </a:p>
        </p:txBody>
      </p:sp>
      <p:sp>
        <p:nvSpPr>
          <p:cNvPr id="318" name="Google Shape;318;g3107fa2e98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KAtie and Emily</a:t>
            </a:r>
            <a:endParaRPr/>
          </a:p>
        </p:txBody>
      </p:sp>
      <p:sp>
        <p:nvSpPr>
          <p:cNvPr id="327" name="Google Shape;3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 Slide</a:t>
            </a:r>
            <a:endParaRPr/>
          </a:p>
        </p:txBody>
      </p:sp>
      <p:sp>
        <p:nvSpPr>
          <p:cNvPr id="222" name="Google Shape;2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 Slide</a:t>
            </a:r>
            <a:endParaRPr/>
          </a:p>
        </p:txBody>
      </p:sp>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 Slide</a:t>
            </a:r>
            <a:endParaRPr/>
          </a:p>
        </p:txBody>
      </p:sp>
      <p:sp>
        <p:nvSpPr>
          <p:cNvPr id="242" name="Google Shape;2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033eb5166a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Andres Chan</a:t>
            </a:r>
            <a:endParaRPr/>
          </a:p>
        </p:txBody>
      </p:sp>
      <p:sp>
        <p:nvSpPr>
          <p:cNvPr id="251" name="Google Shape;251;g3033eb5166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033fff972a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Andres Chan</a:t>
            </a:r>
            <a:endParaRPr/>
          </a:p>
        </p:txBody>
      </p:sp>
      <p:sp>
        <p:nvSpPr>
          <p:cNvPr id="259" name="Google Shape;259;g3033fff972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033fff972a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Andres Chan slide</a:t>
            </a:r>
            <a:endParaRPr/>
          </a:p>
        </p:txBody>
      </p:sp>
      <p:sp>
        <p:nvSpPr>
          <p:cNvPr id="268" name="Google Shape;268;g3033fff972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033fff972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Katie Slides</a:t>
            </a:r>
            <a:endParaRPr/>
          </a:p>
        </p:txBody>
      </p:sp>
      <p:sp>
        <p:nvSpPr>
          <p:cNvPr id="276" name="Google Shape;276;g3033fff972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033fff972a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3033fff972a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Katie and Andres</a:t>
            </a:r>
            <a:endParaRPr/>
          </a:p>
        </p:txBody>
      </p:sp>
      <p:sp>
        <p:nvSpPr>
          <p:cNvPr id="285" name="Google Shape;285;g3033fff972a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Page">
  <p:cSld name="Section Break Page">
    <p:spTree>
      <p:nvGrpSpPr>
        <p:cNvPr id="1" name="Shape 10"/>
        <p:cNvGrpSpPr/>
        <p:nvPr/>
      </p:nvGrpSpPr>
      <p:grpSpPr>
        <a:xfrm>
          <a:off x="0" y="0"/>
          <a:ext cx="0" cy="0"/>
          <a:chOff x="0" y="0"/>
          <a:chExt cx="0" cy="0"/>
        </a:xfrm>
      </p:grpSpPr>
      <p:sp>
        <p:nvSpPr>
          <p:cNvPr id="11" name="Google Shape;11;p14"/>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with Half Picture at Left 02">
  <p:cSld name="Slide with Half Picture at Left 02">
    <p:spTree>
      <p:nvGrpSpPr>
        <p:cNvPr id="1" name="Shape 56"/>
        <p:cNvGrpSpPr/>
        <p:nvPr/>
      </p:nvGrpSpPr>
      <p:grpSpPr>
        <a:xfrm>
          <a:off x="0" y="0"/>
          <a:ext cx="0" cy="0"/>
          <a:chOff x="0" y="0"/>
          <a:chExt cx="0" cy="0"/>
        </a:xfrm>
      </p:grpSpPr>
      <p:sp>
        <p:nvSpPr>
          <p:cNvPr id="57" name="Google Shape;57;p23"/>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58" name="Google Shape;58;p23">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59" name="Google Shape;59;p23">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60" name="Google Shape;60;p23"/>
          <p:cNvSpPr>
            <a:spLocks noGrp="1"/>
          </p:cNvSpPr>
          <p:nvPr>
            <p:ph type="pic" idx="2"/>
          </p:nvPr>
        </p:nvSpPr>
        <p:spPr>
          <a:xfrm>
            <a:off x="0" y="0"/>
            <a:ext cx="4572000" cy="5143500"/>
          </a:xfrm>
          <a:prstGeom prst="rect">
            <a:avLst/>
          </a:prstGeom>
          <a:noFill/>
          <a:ln>
            <a:noFill/>
          </a:ln>
        </p:spPr>
      </p:sp>
      <p:pic>
        <p:nvPicPr>
          <p:cNvPr id="61" name="Google Shape;61;p23"/>
          <p:cNvPicPr preferRelativeResize="0"/>
          <p:nvPr/>
        </p:nvPicPr>
        <p:blipFill rotWithShape="1">
          <a:blip r:embed="rId2">
            <a:alphaModFix/>
          </a:blip>
          <a:srcRect/>
          <a:stretch/>
        </p:blipFill>
        <p:spPr>
          <a:xfrm>
            <a:off x="6983888" y="117348"/>
            <a:ext cx="1589247" cy="37190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972">
          <p15:clr>
            <a:srgbClr val="FBAE40"/>
          </p15:clr>
        </p15:guide>
        <p15:guide id="2" orient="horz" pos="2700">
          <p15:clr>
            <a:srgbClr val="FBAE40"/>
          </p15:clr>
        </p15:guide>
        <p15:guide id="3" pos="5384">
          <p15:clr>
            <a:srgbClr val="FBAE40"/>
          </p15:clr>
        </p15:guide>
        <p15:guide id="4" pos="374">
          <p15:clr>
            <a:srgbClr val="FBAE40"/>
          </p15:clr>
        </p15:guide>
        <p15:guide id="5" orient="horz" pos="30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with Half Picture at Right">
  <p:cSld name="Slide with Half Picture at Right">
    <p:spTree>
      <p:nvGrpSpPr>
        <p:cNvPr id="1" name="Shape 62"/>
        <p:cNvGrpSpPr/>
        <p:nvPr/>
      </p:nvGrpSpPr>
      <p:grpSpPr>
        <a:xfrm>
          <a:off x="0" y="0"/>
          <a:ext cx="0" cy="0"/>
          <a:chOff x="0" y="0"/>
          <a:chExt cx="0" cy="0"/>
        </a:xfrm>
      </p:grpSpPr>
      <p:sp>
        <p:nvSpPr>
          <p:cNvPr id="63" name="Google Shape;63;p24"/>
          <p:cNvSpPr>
            <a:spLocks noGrp="1"/>
          </p:cNvSpPr>
          <p:nvPr>
            <p:ph type="pic" idx="2"/>
          </p:nvPr>
        </p:nvSpPr>
        <p:spPr>
          <a:xfrm>
            <a:off x="4572001" y="0"/>
            <a:ext cx="4572000" cy="51435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ur Portfolio 01">
  <p:cSld name="Our Portfolio 01">
    <p:spTree>
      <p:nvGrpSpPr>
        <p:cNvPr id="1" name="Shape 64"/>
        <p:cNvGrpSpPr/>
        <p:nvPr/>
      </p:nvGrpSpPr>
      <p:grpSpPr>
        <a:xfrm>
          <a:off x="0" y="0"/>
          <a:ext cx="0" cy="0"/>
          <a:chOff x="0" y="0"/>
          <a:chExt cx="0" cy="0"/>
        </a:xfrm>
      </p:grpSpPr>
      <p:sp>
        <p:nvSpPr>
          <p:cNvPr id="65" name="Google Shape;65;p25"/>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66" name="Google Shape;66;p25"/>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67" name="Google Shape;67;p25"/>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68" name="Google Shape;68;p25"/>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69" name="Google Shape;69;p25">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70" name="Google Shape;70;p25">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71" name="Google Shape;71;p25"/>
          <p:cNvSpPr>
            <a:spLocks noGrp="1"/>
          </p:cNvSpPr>
          <p:nvPr>
            <p:ph type="pic" idx="3"/>
          </p:nvPr>
        </p:nvSpPr>
        <p:spPr>
          <a:xfrm>
            <a:off x="593724" y="1543050"/>
            <a:ext cx="3821113" cy="2743200"/>
          </a:xfrm>
          <a:prstGeom prst="rect">
            <a:avLst/>
          </a:prstGeom>
          <a:noFill/>
          <a:ln>
            <a:noFill/>
          </a:ln>
        </p:spPr>
      </p:sp>
      <p:sp>
        <p:nvSpPr>
          <p:cNvPr id="72" name="Google Shape;72;p25"/>
          <p:cNvSpPr>
            <a:spLocks noGrp="1"/>
          </p:cNvSpPr>
          <p:nvPr>
            <p:ph type="pic" idx="4"/>
          </p:nvPr>
        </p:nvSpPr>
        <p:spPr>
          <a:xfrm>
            <a:off x="4725986" y="1543050"/>
            <a:ext cx="3821113" cy="2743200"/>
          </a:xfrm>
          <a:prstGeom prst="rect">
            <a:avLst/>
          </a:prstGeom>
          <a:noFill/>
          <a:ln>
            <a:noFill/>
          </a:ln>
        </p:spPr>
      </p:sp>
      <p:pic>
        <p:nvPicPr>
          <p:cNvPr id="73" name="Google Shape;73;p25"/>
          <p:cNvPicPr preferRelativeResize="0"/>
          <p:nvPr/>
        </p:nvPicPr>
        <p:blipFill rotWithShape="1">
          <a:blip r:embed="rId2">
            <a:alphaModFix/>
          </a:blip>
          <a:srcRect/>
          <a:stretch/>
        </p:blipFill>
        <p:spPr>
          <a:xfrm>
            <a:off x="6983888" y="117348"/>
            <a:ext cx="1589247" cy="37190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ur Portfolio 02">
  <p:cSld name="Our Portfolio 02">
    <p:spTree>
      <p:nvGrpSpPr>
        <p:cNvPr id="1" name="Shape 74"/>
        <p:cNvGrpSpPr/>
        <p:nvPr/>
      </p:nvGrpSpPr>
      <p:grpSpPr>
        <a:xfrm>
          <a:off x="0" y="0"/>
          <a:ext cx="0" cy="0"/>
          <a:chOff x="0" y="0"/>
          <a:chExt cx="0" cy="0"/>
        </a:xfrm>
      </p:grpSpPr>
      <p:sp>
        <p:nvSpPr>
          <p:cNvPr id="75" name="Google Shape;75;p26"/>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76" name="Google Shape;76;p26"/>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77" name="Google Shape;77;p26"/>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78" name="Google Shape;78;p26"/>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79" name="Google Shape;79;p26">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80" name="Google Shape;80;p26">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81" name="Google Shape;81;p26"/>
          <p:cNvSpPr>
            <a:spLocks noGrp="1"/>
          </p:cNvSpPr>
          <p:nvPr>
            <p:ph type="pic" idx="3"/>
          </p:nvPr>
        </p:nvSpPr>
        <p:spPr>
          <a:xfrm>
            <a:off x="593725" y="1543050"/>
            <a:ext cx="2513188" cy="2743200"/>
          </a:xfrm>
          <a:prstGeom prst="rect">
            <a:avLst/>
          </a:prstGeom>
          <a:noFill/>
          <a:ln>
            <a:noFill/>
          </a:ln>
        </p:spPr>
      </p:sp>
      <p:sp>
        <p:nvSpPr>
          <p:cNvPr id="82" name="Google Shape;82;p26"/>
          <p:cNvSpPr>
            <a:spLocks noGrp="1"/>
          </p:cNvSpPr>
          <p:nvPr>
            <p:ph type="pic" idx="4"/>
          </p:nvPr>
        </p:nvSpPr>
        <p:spPr>
          <a:xfrm>
            <a:off x="6033912" y="1543050"/>
            <a:ext cx="2513188" cy="2743200"/>
          </a:xfrm>
          <a:prstGeom prst="rect">
            <a:avLst/>
          </a:prstGeom>
          <a:noFill/>
          <a:ln>
            <a:noFill/>
          </a:ln>
        </p:spPr>
      </p:sp>
      <p:sp>
        <p:nvSpPr>
          <p:cNvPr id="83" name="Google Shape;83;p26"/>
          <p:cNvSpPr>
            <a:spLocks noGrp="1"/>
          </p:cNvSpPr>
          <p:nvPr>
            <p:ph type="pic" idx="5"/>
          </p:nvPr>
        </p:nvSpPr>
        <p:spPr>
          <a:xfrm>
            <a:off x="3315406" y="1543050"/>
            <a:ext cx="2513188" cy="27432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r Portfolio 03">
  <p:cSld name="Our Portfolio 03">
    <p:spTree>
      <p:nvGrpSpPr>
        <p:cNvPr id="1" name="Shape 84"/>
        <p:cNvGrpSpPr/>
        <p:nvPr/>
      </p:nvGrpSpPr>
      <p:grpSpPr>
        <a:xfrm>
          <a:off x="0" y="0"/>
          <a:ext cx="0" cy="0"/>
          <a:chOff x="0" y="0"/>
          <a:chExt cx="0" cy="0"/>
        </a:xfrm>
      </p:grpSpPr>
      <p:sp>
        <p:nvSpPr>
          <p:cNvPr id="85" name="Google Shape;85;p27"/>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86" name="Google Shape;86;p27"/>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87" name="Google Shape;87;p27"/>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88" name="Google Shape;88;p27"/>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89" name="Google Shape;89;p27">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90" name="Google Shape;90;p27">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91" name="Google Shape;91;p27"/>
          <p:cNvSpPr>
            <a:spLocks noGrp="1"/>
          </p:cNvSpPr>
          <p:nvPr>
            <p:ph type="pic" idx="3"/>
          </p:nvPr>
        </p:nvSpPr>
        <p:spPr>
          <a:xfrm>
            <a:off x="593725" y="1543050"/>
            <a:ext cx="2560108" cy="1316520"/>
          </a:xfrm>
          <a:prstGeom prst="rect">
            <a:avLst/>
          </a:prstGeom>
          <a:noFill/>
          <a:ln>
            <a:noFill/>
          </a:ln>
        </p:spPr>
      </p:sp>
      <p:sp>
        <p:nvSpPr>
          <p:cNvPr id="92" name="Google Shape;92;p27"/>
          <p:cNvSpPr>
            <a:spLocks noGrp="1"/>
          </p:cNvSpPr>
          <p:nvPr>
            <p:ph type="pic" idx="4"/>
          </p:nvPr>
        </p:nvSpPr>
        <p:spPr>
          <a:xfrm>
            <a:off x="5985433" y="1543050"/>
            <a:ext cx="2560108" cy="1316520"/>
          </a:xfrm>
          <a:prstGeom prst="rect">
            <a:avLst/>
          </a:prstGeom>
          <a:noFill/>
          <a:ln>
            <a:noFill/>
          </a:ln>
        </p:spPr>
      </p:sp>
      <p:sp>
        <p:nvSpPr>
          <p:cNvPr id="93" name="Google Shape;93;p27"/>
          <p:cNvSpPr>
            <a:spLocks noGrp="1"/>
          </p:cNvSpPr>
          <p:nvPr>
            <p:ph type="pic" idx="5"/>
          </p:nvPr>
        </p:nvSpPr>
        <p:spPr>
          <a:xfrm>
            <a:off x="593725" y="2965967"/>
            <a:ext cx="2560108" cy="1316520"/>
          </a:xfrm>
          <a:prstGeom prst="rect">
            <a:avLst/>
          </a:prstGeom>
          <a:noFill/>
          <a:ln>
            <a:noFill/>
          </a:ln>
        </p:spPr>
      </p:sp>
      <p:sp>
        <p:nvSpPr>
          <p:cNvPr id="94" name="Google Shape;94;p27"/>
          <p:cNvSpPr>
            <a:spLocks noGrp="1"/>
          </p:cNvSpPr>
          <p:nvPr>
            <p:ph type="pic" idx="6"/>
          </p:nvPr>
        </p:nvSpPr>
        <p:spPr>
          <a:xfrm>
            <a:off x="5985433" y="2965967"/>
            <a:ext cx="2560108" cy="1316520"/>
          </a:xfrm>
          <a:prstGeom prst="rect">
            <a:avLst/>
          </a:prstGeom>
          <a:noFill/>
          <a:ln>
            <a:noFill/>
          </a:ln>
        </p:spPr>
      </p:sp>
      <p:sp>
        <p:nvSpPr>
          <p:cNvPr id="95" name="Google Shape;95;p27"/>
          <p:cNvSpPr>
            <a:spLocks noGrp="1"/>
          </p:cNvSpPr>
          <p:nvPr>
            <p:ph type="pic" idx="7"/>
          </p:nvPr>
        </p:nvSpPr>
        <p:spPr>
          <a:xfrm>
            <a:off x="3291946" y="2965967"/>
            <a:ext cx="2560108" cy="131652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ur Portfolio 04">
  <p:cSld name="Our Portfolio 04">
    <p:spTree>
      <p:nvGrpSpPr>
        <p:cNvPr id="1" name="Shape 96"/>
        <p:cNvGrpSpPr/>
        <p:nvPr/>
      </p:nvGrpSpPr>
      <p:grpSpPr>
        <a:xfrm>
          <a:off x="0" y="0"/>
          <a:ext cx="0" cy="0"/>
          <a:chOff x="0" y="0"/>
          <a:chExt cx="0" cy="0"/>
        </a:xfrm>
      </p:grpSpPr>
      <p:sp>
        <p:nvSpPr>
          <p:cNvPr id="97" name="Google Shape;97;p28"/>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98" name="Google Shape;98;p28"/>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99" name="Google Shape;99;p28"/>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100" name="Google Shape;100;p28"/>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101" name="Google Shape;101;p28">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102" name="Google Shape;102;p28">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103" name="Google Shape;103;p28"/>
          <p:cNvSpPr>
            <a:spLocks noGrp="1"/>
          </p:cNvSpPr>
          <p:nvPr>
            <p:ph type="pic" idx="3"/>
          </p:nvPr>
        </p:nvSpPr>
        <p:spPr>
          <a:xfrm>
            <a:off x="593725" y="1543050"/>
            <a:ext cx="2560108" cy="2743200"/>
          </a:xfrm>
          <a:prstGeom prst="rect">
            <a:avLst/>
          </a:prstGeom>
          <a:noFill/>
          <a:ln>
            <a:noFill/>
          </a:ln>
        </p:spPr>
      </p:sp>
      <p:sp>
        <p:nvSpPr>
          <p:cNvPr id="104" name="Google Shape;104;p28"/>
          <p:cNvSpPr>
            <a:spLocks noGrp="1"/>
          </p:cNvSpPr>
          <p:nvPr>
            <p:ph type="pic" idx="4"/>
          </p:nvPr>
        </p:nvSpPr>
        <p:spPr>
          <a:xfrm>
            <a:off x="5985433" y="1543050"/>
            <a:ext cx="2560108" cy="1316520"/>
          </a:xfrm>
          <a:prstGeom prst="rect">
            <a:avLst/>
          </a:prstGeom>
          <a:noFill/>
          <a:ln>
            <a:noFill/>
          </a:ln>
        </p:spPr>
      </p:sp>
      <p:sp>
        <p:nvSpPr>
          <p:cNvPr id="105" name="Google Shape;105;p28"/>
          <p:cNvSpPr>
            <a:spLocks noGrp="1"/>
          </p:cNvSpPr>
          <p:nvPr>
            <p:ph type="pic" idx="5"/>
          </p:nvPr>
        </p:nvSpPr>
        <p:spPr>
          <a:xfrm>
            <a:off x="5985433" y="2965967"/>
            <a:ext cx="2560108" cy="1316520"/>
          </a:xfrm>
          <a:prstGeom prst="rect">
            <a:avLst/>
          </a:prstGeom>
          <a:noFill/>
          <a:ln>
            <a:noFill/>
          </a:ln>
        </p:spPr>
      </p:sp>
      <p:sp>
        <p:nvSpPr>
          <p:cNvPr id="106" name="Google Shape;106;p28"/>
          <p:cNvSpPr>
            <a:spLocks noGrp="1"/>
          </p:cNvSpPr>
          <p:nvPr>
            <p:ph type="pic" idx="6"/>
          </p:nvPr>
        </p:nvSpPr>
        <p:spPr>
          <a:xfrm>
            <a:off x="3291946" y="2965967"/>
            <a:ext cx="2560108" cy="131652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ur Portfolio 05">
  <p:cSld name="Our Portfolio 05">
    <p:spTree>
      <p:nvGrpSpPr>
        <p:cNvPr id="1" name="Shape 107"/>
        <p:cNvGrpSpPr/>
        <p:nvPr/>
      </p:nvGrpSpPr>
      <p:grpSpPr>
        <a:xfrm>
          <a:off x="0" y="0"/>
          <a:ext cx="0" cy="0"/>
          <a:chOff x="0" y="0"/>
          <a:chExt cx="0" cy="0"/>
        </a:xfrm>
      </p:grpSpPr>
      <p:sp>
        <p:nvSpPr>
          <p:cNvPr id="108" name="Google Shape;108;p29"/>
          <p:cNvSpPr>
            <a:spLocks noGrp="1"/>
          </p:cNvSpPr>
          <p:nvPr>
            <p:ph type="pic" idx="2"/>
          </p:nvPr>
        </p:nvSpPr>
        <p:spPr>
          <a:xfrm>
            <a:off x="1508125" y="1543049"/>
            <a:ext cx="2546117" cy="1408417"/>
          </a:xfrm>
          <a:prstGeom prst="rect">
            <a:avLst/>
          </a:prstGeom>
          <a:noFill/>
          <a:ln>
            <a:noFill/>
          </a:ln>
        </p:spPr>
      </p:sp>
      <p:sp>
        <p:nvSpPr>
          <p:cNvPr id="109" name="Google Shape;109;p29"/>
          <p:cNvSpPr>
            <a:spLocks noGrp="1"/>
          </p:cNvSpPr>
          <p:nvPr>
            <p:ph type="pic" idx="3"/>
          </p:nvPr>
        </p:nvSpPr>
        <p:spPr>
          <a:xfrm>
            <a:off x="5988464" y="1543049"/>
            <a:ext cx="2546117" cy="1408417"/>
          </a:xfrm>
          <a:prstGeom prst="rect">
            <a:avLst/>
          </a:prstGeom>
          <a:noFill/>
          <a:ln>
            <a:noFill/>
          </a:ln>
        </p:spPr>
      </p:sp>
      <p:sp>
        <p:nvSpPr>
          <p:cNvPr id="110" name="Google Shape;110;p29"/>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111" name="Google Shape;111;p29"/>
          <p:cNvSpPr txBox="1">
            <a:spLocks noGrp="1"/>
          </p:cNvSpPr>
          <p:nvPr>
            <p:ph type="body" idx="4"/>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112" name="Google Shape;112;p29"/>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113" name="Google Shape;113;p29"/>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114" name="Google Shape;114;p29">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115" name="Google Shape;115;p29">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Phone Mockup 01">
  <p:cSld name="iPhone Mockup 01">
    <p:spTree>
      <p:nvGrpSpPr>
        <p:cNvPr id="1" name="Shape 116"/>
        <p:cNvGrpSpPr/>
        <p:nvPr/>
      </p:nvGrpSpPr>
      <p:grpSpPr>
        <a:xfrm>
          <a:off x="0" y="0"/>
          <a:ext cx="0" cy="0"/>
          <a:chOff x="0" y="0"/>
          <a:chExt cx="0" cy="0"/>
        </a:xfrm>
      </p:grpSpPr>
      <p:sp>
        <p:nvSpPr>
          <p:cNvPr id="117" name="Google Shape;117;p30"/>
          <p:cNvSpPr/>
          <p:nvPr/>
        </p:nvSpPr>
        <p:spPr>
          <a:xfrm>
            <a:off x="0" y="0"/>
            <a:ext cx="9144000" cy="5143500"/>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Lato"/>
              <a:ea typeface="Lato"/>
              <a:cs typeface="Lato"/>
              <a:sym typeface="Lato"/>
            </a:endParaRPr>
          </a:p>
        </p:txBody>
      </p:sp>
      <p:pic>
        <p:nvPicPr>
          <p:cNvPr id="118" name="Google Shape;118;p30"/>
          <p:cNvPicPr preferRelativeResize="0"/>
          <p:nvPr/>
        </p:nvPicPr>
        <p:blipFill rotWithShape="1">
          <a:blip r:embed="rId2">
            <a:alphaModFix/>
          </a:blip>
          <a:srcRect/>
          <a:stretch/>
        </p:blipFill>
        <p:spPr>
          <a:xfrm>
            <a:off x="136535" y="1134684"/>
            <a:ext cx="2415741" cy="3528796"/>
          </a:xfrm>
          <a:prstGeom prst="rect">
            <a:avLst/>
          </a:prstGeom>
          <a:noFill/>
          <a:ln>
            <a:noFill/>
          </a:ln>
        </p:spPr>
      </p:pic>
      <p:sp>
        <p:nvSpPr>
          <p:cNvPr id="119" name="Google Shape;119;p30"/>
          <p:cNvSpPr>
            <a:spLocks noGrp="1"/>
          </p:cNvSpPr>
          <p:nvPr>
            <p:ph type="pic" idx="2"/>
          </p:nvPr>
        </p:nvSpPr>
        <p:spPr>
          <a:xfrm>
            <a:off x="720840" y="1695550"/>
            <a:ext cx="1230200" cy="2232025"/>
          </a:xfrm>
          <a:prstGeom prst="rect">
            <a:avLst/>
          </a:prstGeom>
          <a:noFill/>
          <a:ln w="9525" cap="flat" cmpd="sng">
            <a:solidFill>
              <a:schemeClr val="accent1"/>
            </a:solidFill>
            <a:prstDash val="solid"/>
            <a:round/>
            <a:headEnd type="none" w="sm" len="sm"/>
            <a:tailEnd type="none" w="sm" len="sm"/>
          </a:ln>
        </p:spPr>
      </p:sp>
      <p:sp>
        <p:nvSpPr>
          <p:cNvPr id="120" name="Google Shape;120;p30"/>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121" name="Google Shape;121;p30"/>
          <p:cNvSpPr txBox="1">
            <a:spLocks noGrp="1"/>
          </p:cNvSpPr>
          <p:nvPr>
            <p:ph type="body" idx="3"/>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lt1"/>
              </a:buClr>
              <a:buSzPts val="900"/>
              <a:buFont typeface="Arial"/>
              <a:buNone/>
              <a:defRPr sz="900" b="0" i="0" u="none" strike="noStrike" cap="none">
                <a:solidFill>
                  <a:schemeClr val="lt1"/>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122" name="Google Shape;122;p30"/>
          <p:cNvCxnSpPr/>
          <p:nvPr/>
        </p:nvCxnSpPr>
        <p:spPr>
          <a:xfrm>
            <a:off x="593725" y="492067"/>
            <a:ext cx="914400" cy="0"/>
          </a:xfrm>
          <a:prstGeom prst="straightConnector1">
            <a:avLst/>
          </a:prstGeom>
          <a:noFill/>
          <a:ln w="28575" cap="flat" cmpd="sng">
            <a:solidFill>
              <a:schemeClr val="lt1"/>
            </a:solidFill>
            <a:prstDash val="solid"/>
            <a:miter lim="800000"/>
            <a:headEnd type="none" w="sm" len="sm"/>
            <a:tailEnd type="none" w="sm" len="sm"/>
          </a:ln>
        </p:spPr>
      </p:cxnSp>
      <p:pic>
        <p:nvPicPr>
          <p:cNvPr id="123" name="Google Shape;123;p30"/>
          <p:cNvPicPr preferRelativeResize="0"/>
          <p:nvPr/>
        </p:nvPicPr>
        <p:blipFill rotWithShape="1">
          <a:blip r:embed="rId2">
            <a:alphaModFix/>
          </a:blip>
          <a:srcRect/>
          <a:stretch/>
        </p:blipFill>
        <p:spPr>
          <a:xfrm>
            <a:off x="4437877" y="1134684"/>
            <a:ext cx="2415741" cy="3528796"/>
          </a:xfrm>
          <a:prstGeom prst="rect">
            <a:avLst/>
          </a:prstGeom>
          <a:noFill/>
          <a:ln>
            <a:noFill/>
          </a:ln>
        </p:spPr>
      </p:pic>
      <p:sp>
        <p:nvSpPr>
          <p:cNvPr id="124" name="Google Shape;124;p30"/>
          <p:cNvSpPr>
            <a:spLocks noGrp="1"/>
          </p:cNvSpPr>
          <p:nvPr>
            <p:ph type="pic" idx="4"/>
          </p:nvPr>
        </p:nvSpPr>
        <p:spPr>
          <a:xfrm>
            <a:off x="5022182" y="1695550"/>
            <a:ext cx="1230200" cy="2232025"/>
          </a:xfrm>
          <a:prstGeom prst="rect">
            <a:avLst/>
          </a:prstGeom>
          <a:noFill/>
          <a:ln w="9525" cap="flat" cmpd="sng">
            <a:solidFill>
              <a:schemeClr val="accent1"/>
            </a:solidFill>
            <a:prstDash val="solid"/>
            <a:round/>
            <a:headEnd type="none" w="sm" len="sm"/>
            <a:tailEnd type="none" w="sm" len="sm"/>
          </a:ln>
        </p:spPr>
      </p:sp>
      <p:pic>
        <p:nvPicPr>
          <p:cNvPr id="125" name="Google Shape;125;p30"/>
          <p:cNvPicPr preferRelativeResize="0"/>
          <p:nvPr/>
        </p:nvPicPr>
        <p:blipFill rotWithShape="1">
          <a:blip r:embed="rId2">
            <a:alphaModFix/>
          </a:blip>
          <a:srcRect/>
          <a:stretch/>
        </p:blipFill>
        <p:spPr>
          <a:xfrm>
            <a:off x="6588548" y="1439120"/>
            <a:ext cx="2415741" cy="3528796"/>
          </a:xfrm>
          <a:prstGeom prst="rect">
            <a:avLst/>
          </a:prstGeom>
          <a:noFill/>
          <a:ln>
            <a:noFill/>
          </a:ln>
        </p:spPr>
      </p:pic>
      <p:sp>
        <p:nvSpPr>
          <p:cNvPr id="126" name="Google Shape;126;p30"/>
          <p:cNvSpPr>
            <a:spLocks noGrp="1"/>
          </p:cNvSpPr>
          <p:nvPr>
            <p:ph type="pic" idx="5"/>
          </p:nvPr>
        </p:nvSpPr>
        <p:spPr>
          <a:xfrm>
            <a:off x="7172853" y="1999986"/>
            <a:ext cx="1230200" cy="2232025"/>
          </a:xfrm>
          <a:prstGeom prst="rect">
            <a:avLst/>
          </a:prstGeom>
          <a:noFill/>
          <a:ln w="9525" cap="flat" cmpd="sng">
            <a:solidFill>
              <a:schemeClr val="accent1"/>
            </a:solidFill>
            <a:prstDash val="solid"/>
            <a:round/>
            <a:headEnd type="none" w="sm" len="sm"/>
            <a:tailEnd type="none" w="sm" len="sm"/>
          </a:ln>
        </p:spPr>
      </p:sp>
      <p:pic>
        <p:nvPicPr>
          <p:cNvPr id="127" name="Google Shape;127;p30"/>
          <p:cNvPicPr preferRelativeResize="0"/>
          <p:nvPr/>
        </p:nvPicPr>
        <p:blipFill rotWithShape="1">
          <a:blip r:embed="rId2">
            <a:alphaModFix/>
          </a:blip>
          <a:srcRect/>
          <a:stretch/>
        </p:blipFill>
        <p:spPr>
          <a:xfrm>
            <a:off x="2287206" y="1439120"/>
            <a:ext cx="2415741" cy="3528796"/>
          </a:xfrm>
          <a:prstGeom prst="rect">
            <a:avLst/>
          </a:prstGeom>
          <a:noFill/>
          <a:ln>
            <a:noFill/>
          </a:ln>
        </p:spPr>
      </p:pic>
      <p:sp>
        <p:nvSpPr>
          <p:cNvPr id="128" name="Google Shape;128;p30"/>
          <p:cNvSpPr>
            <a:spLocks noGrp="1"/>
          </p:cNvSpPr>
          <p:nvPr>
            <p:ph type="pic" idx="6"/>
          </p:nvPr>
        </p:nvSpPr>
        <p:spPr>
          <a:xfrm>
            <a:off x="2871511" y="1999986"/>
            <a:ext cx="1230200" cy="2232025"/>
          </a:xfrm>
          <a:prstGeom prst="rect">
            <a:avLst/>
          </a:prstGeom>
          <a:noFill/>
          <a:ln w="9525" cap="flat" cmpd="sng">
            <a:solidFill>
              <a:schemeClr val="accent1"/>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Phone Mockup 02">
  <p:cSld name="iPhone Mockup 02">
    <p:spTree>
      <p:nvGrpSpPr>
        <p:cNvPr id="1" name="Shape 129"/>
        <p:cNvGrpSpPr/>
        <p:nvPr/>
      </p:nvGrpSpPr>
      <p:grpSpPr>
        <a:xfrm>
          <a:off x="0" y="0"/>
          <a:ext cx="0" cy="0"/>
          <a:chOff x="0" y="0"/>
          <a:chExt cx="0" cy="0"/>
        </a:xfrm>
      </p:grpSpPr>
      <p:sp>
        <p:nvSpPr>
          <p:cNvPr id="130" name="Google Shape;130;p31"/>
          <p:cNvSpPr/>
          <p:nvPr/>
        </p:nvSpPr>
        <p:spPr>
          <a:xfrm>
            <a:off x="595314" y="1857487"/>
            <a:ext cx="7953374" cy="2026872"/>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Lato"/>
              <a:ea typeface="Lato"/>
              <a:cs typeface="Lato"/>
              <a:sym typeface="Lato"/>
            </a:endParaRPr>
          </a:p>
        </p:txBody>
      </p:sp>
      <p:sp>
        <p:nvSpPr>
          <p:cNvPr id="131" name="Google Shape;131;p31"/>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132" name="Google Shape;132;p31"/>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133" name="Google Shape;133;p31"/>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134" name="Google Shape;134;p31"/>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135" name="Google Shape;135;p31">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136" name="Google Shape;136;p31">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pic>
        <p:nvPicPr>
          <p:cNvPr id="137" name="Google Shape;137;p31"/>
          <p:cNvPicPr preferRelativeResize="0"/>
          <p:nvPr/>
        </p:nvPicPr>
        <p:blipFill rotWithShape="1">
          <a:blip r:embed="rId2">
            <a:alphaModFix/>
          </a:blip>
          <a:srcRect/>
          <a:stretch/>
        </p:blipFill>
        <p:spPr>
          <a:xfrm>
            <a:off x="3364129" y="1194045"/>
            <a:ext cx="2415741" cy="3528796"/>
          </a:xfrm>
          <a:prstGeom prst="rect">
            <a:avLst/>
          </a:prstGeom>
          <a:noFill/>
          <a:ln>
            <a:noFill/>
          </a:ln>
        </p:spPr>
      </p:pic>
      <p:sp>
        <p:nvSpPr>
          <p:cNvPr id="138" name="Google Shape;138;p31"/>
          <p:cNvSpPr>
            <a:spLocks noGrp="1"/>
          </p:cNvSpPr>
          <p:nvPr>
            <p:ph type="pic" idx="3"/>
          </p:nvPr>
        </p:nvSpPr>
        <p:spPr>
          <a:xfrm>
            <a:off x="3961343" y="1754911"/>
            <a:ext cx="1204382" cy="2232025"/>
          </a:xfrm>
          <a:prstGeom prst="rect">
            <a:avLst/>
          </a:prstGeom>
          <a:noFill/>
          <a:ln w="9525" cap="flat" cmpd="sng">
            <a:solidFill>
              <a:schemeClr val="accent1"/>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Phone Mockup 03">
  <p:cSld name="iPhone Mockup 03">
    <p:spTree>
      <p:nvGrpSpPr>
        <p:cNvPr id="1" name="Shape 139"/>
        <p:cNvGrpSpPr/>
        <p:nvPr/>
      </p:nvGrpSpPr>
      <p:grpSpPr>
        <a:xfrm>
          <a:off x="0" y="0"/>
          <a:ext cx="0" cy="0"/>
          <a:chOff x="0" y="0"/>
          <a:chExt cx="0" cy="0"/>
        </a:xfrm>
      </p:grpSpPr>
      <p:sp>
        <p:nvSpPr>
          <p:cNvPr id="140" name="Google Shape;140;p32"/>
          <p:cNvSpPr/>
          <p:nvPr/>
        </p:nvSpPr>
        <p:spPr>
          <a:xfrm>
            <a:off x="595314" y="1543050"/>
            <a:ext cx="7953374" cy="963482"/>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Lato"/>
              <a:ea typeface="Lato"/>
              <a:cs typeface="Lato"/>
              <a:sym typeface="Lato"/>
            </a:endParaRPr>
          </a:p>
        </p:txBody>
      </p:sp>
      <p:sp>
        <p:nvSpPr>
          <p:cNvPr id="141" name="Google Shape;141;p32"/>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142" name="Google Shape;142;p32"/>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143" name="Google Shape;143;p32"/>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144" name="Google Shape;144;p32"/>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145" name="Google Shape;145;p32">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146" name="Google Shape;146;p32">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pic>
        <p:nvPicPr>
          <p:cNvPr id="147" name="Google Shape;147;p32"/>
          <p:cNvPicPr preferRelativeResize="0"/>
          <p:nvPr/>
        </p:nvPicPr>
        <p:blipFill rotWithShape="1">
          <a:blip r:embed="rId2">
            <a:alphaModFix/>
          </a:blip>
          <a:srcRect/>
          <a:stretch/>
        </p:blipFill>
        <p:spPr>
          <a:xfrm>
            <a:off x="4533706" y="1142482"/>
            <a:ext cx="2415741" cy="3528796"/>
          </a:xfrm>
          <a:prstGeom prst="rect">
            <a:avLst/>
          </a:prstGeom>
          <a:noFill/>
          <a:ln>
            <a:noFill/>
          </a:ln>
        </p:spPr>
      </p:pic>
      <p:sp>
        <p:nvSpPr>
          <p:cNvPr id="148" name="Google Shape;148;p32"/>
          <p:cNvSpPr>
            <a:spLocks noGrp="1"/>
          </p:cNvSpPr>
          <p:nvPr>
            <p:ph type="pic" idx="3"/>
          </p:nvPr>
        </p:nvSpPr>
        <p:spPr>
          <a:xfrm>
            <a:off x="5118011" y="1703348"/>
            <a:ext cx="1230200" cy="2232025"/>
          </a:xfrm>
          <a:prstGeom prst="rect">
            <a:avLst/>
          </a:prstGeom>
          <a:noFill/>
          <a:ln w="9525" cap="flat" cmpd="sng">
            <a:solidFill>
              <a:schemeClr val="accent1"/>
            </a:solidFill>
            <a:prstDash val="solid"/>
            <a:round/>
            <a:headEnd type="none" w="sm" len="sm"/>
            <a:tailEnd type="none" w="sm" len="sm"/>
          </a:ln>
        </p:spPr>
      </p:sp>
      <p:pic>
        <p:nvPicPr>
          <p:cNvPr id="149" name="Google Shape;149;p32"/>
          <p:cNvPicPr preferRelativeResize="0"/>
          <p:nvPr/>
        </p:nvPicPr>
        <p:blipFill rotWithShape="1">
          <a:blip r:embed="rId2">
            <a:alphaModFix/>
          </a:blip>
          <a:srcRect/>
          <a:stretch/>
        </p:blipFill>
        <p:spPr>
          <a:xfrm>
            <a:off x="6166263" y="1142482"/>
            <a:ext cx="2415741" cy="3528796"/>
          </a:xfrm>
          <a:prstGeom prst="rect">
            <a:avLst/>
          </a:prstGeom>
          <a:noFill/>
          <a:ln>
            <a:noFill/>
          </a:ln>
        </p:spPr>
      </p:pic>
      <p:sp>
        <p:nvSpPr>
          <p:cNvPr id="150" name="Google Shape;150;p32"/>
          <p:cNvSpPr>
            <a:spLocks noGrp="1"/>
          </p:cNvSpPr>
          <p:nvPr>
            <p:ph type="pic" idx="4"/>
          </p:nvPr>
        </p:nvSpPr>
        <p:spPr>
          <a:xfrm>
            <a:off x="6750568" y="1703348"/>
            <a:ext cx="1230200" cy="2232025"/>
          </a:xfrm>
          <a:prstGeom prst="rect">
            <a:avLst/>
          </a:prstGeom>
          <a:noFill/>
          <a:ln w="9525" cap="flat" cmpd="sng">
            <a:solidFill>
              <a:schemeClr val="accent1"/>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ull Blank Slide">
  <p:cSld name="Full Blank Slide">
    <p:spTree>
      <p:nvGrpSpPr>
        <p:cNvPr id="1" name="Shape 1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Phone Mockup 04">
  <p:cSld name="iPhone Mockup 04">
    <p:spTree>
      <p:nvGrpSpPr>
        <p:cNvPr id="1" name="Shape 151"/>
        <p:cNvGrpSpPr/>
        <p:nvPr/>
      </p:nvGrpSpPr>
      <p:grpSpPr>
        <a:xfrm>
          <a:off x="0" y="0"/>
          <a:ext cx="0" cy="0"/>
          <a:chOff x="0" y="0"/>
          <a:chExt cx="0" cy="0"/>
        </a:xfrm>
      </p:grpSpPr>
      <p:sp>
        <p:nvSpPr>
          <p:cNvPr id="152" name="Google Shape;152;p33"/>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153" name="Google Shape;153;p33"/>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154" name="Google Shape;154;p33"/>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155" name="Google Shape;155;p33"/>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156" name="Google Shape;156;p33">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157" name="Google Shape;157;p33">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pic>
        <p:nvPicPr>
          <p:cNvPr id="158" name="Google Shape;158;p33"/>
          <p:cNvPicPr preferRelativeResize="0"/>
          <p:nvPr/>
        </p:nvPicPr>
        <p:blipFill rotWithShape="1">
          <a:blip r:embed="rId2">
            <a:alphaModFix/>
          </a:blip>
          <a:srcRect/>
          <a:stretch/>
        </p:blipFill>
        <p:spPr>
          <a:xfrm>
            <a:off x="1571766" y="1194045"/>
            <a:ext cx="2415741" cy="3528796"/>
          </a:xfrm>
          <a:prstGeom prst="rect">
            <a:avLst/>
          </a:prstGeom>
          <a:noFill/>
          <a:ln>
            <a:noFill/>
          </a:ln>
        </p:spPr>
      </p:pic>
      <p:sp>
        <p:nvSpPr>
          <p:cNvPr id="159" name="Google Shape;159;p33"/>
          <p:cNvSpPr>
            <a:spLocks noGrp="1"/>
          </p:cNvSpPr>
          <p:nvPr>
            <p:ph type="pic" idx="3"/>
          </p:nvPr>
        </p:nvSpPr>
        <p:spPr>
          <a:xfrm>
            <a:off x="2156071" y="1754911"/>
            <a:ext cx="1230200" cy="2232025"/>
          </a:xfrm>
          <a:prstGeom prst="rect">
            <a:avLst/>
          </a:prstGeom>
          <a:noFill/>
          <a:ln w="9525" cap="flat" cmpd="sng">
            <a:solidFill>
              <a:schemeClr val="accent1"/>
            </a:solidFill>
            <a:prstDash val="solid"/>
            <a:round/>
            <a:headEnd type="none" w="sm" len="sm"/>
            <a:tailEnd type="none" w="sm" len="sm"/>
          </a:ln>
        </p:spPr>
      </p:sp>
      <p:pic>
        <p:nvPicPr>
          <p:cNvPr id="160" name="Google Shape;160;p33"/>
          <p:cNvPicPr preferRelativeResize="0"/>
          <p:nvPr/>
        </p:nvPicPr>
        <p:blipFill rotWithShape="1">
          <a:blip r:embed="rId2">
            <a:alphaModFix/>
          </a:blip>
          <a:srcRect/>
          <a:stretch/>
        </p:blipFill>
        <p:spPr>
          <a:xfrm>
            <a:off x="3204323" y="1194045"/>
            <a:ext cx="2415741" cy="3528796"/>
          </a:xfrm>
          <a:prstGeom prst="rect">
            <a:avLst/>
          </a:prstGeom>
          <a:noFill/>
          <a:ln>
            <a:noFill/>
          </a:ln>
        </p:spPr>
      </p:pic>
      <p:sp>
        <p:nvSpPr>
          <p:cNvPr id="161" name="Google Shape;161;p33"/>
          <p:cNvSpPr>
            <a:spLocks noGrp="1"/>
          </p:cNvSpPr>
          <p:nvPr>
            <p:ph type="pic" idx="4"/>
          </p:nvPr>
        </p:nvSpPr>
        <p:spPr>
          <a:xfrm>
            <a:off x="3788628" y="1754911"/>
            <a:ext cx="1230200" cy="2232025"/>
          </a:xfrm>
          <a:prstGeom prst="rect">
            <a:avLst/>
          </a:prstGeom>
          <a:noFill/>
          <a:ln w="9525" cap="flat" cmpd="sng">
            <a:solidFill>
              <a:schemeClr val="accent1"/>
            </a:solidFill>
            <a:prstDash val="solid"/>
            <a:round/>
            <a:headEnd type="none" w="sm" len="sm"/>
            <a:tailEnd type="none" w="sm" len="sm"/>
          </a:ln>
        </p:spPr>
      </p:sp>
      <p:pic>
        <p:nvPicPr>
          <p:cNvPr id="162" name="Google Shape;162;p33"/>
          <p:cNvPicPr preferRelativeResize="0"/>
          <p:nvPr/>
        </p:nvPicPr>
        <p:blipFill rotWithShape="1">
          <a:blip r:embed="rId2">
            <a:alphaModFix/>
          </a:blip>
          <a:srcRect/>
          <a:stretch/>
        </p:blipFill>
        <p:spPr>
          <a:xfrm>
            <a:off x="4853811" y="1194045"/>
            <a:ext cx="2415741" cy="3528796"/>
          </a:xfrm>
          <a:prstGeom prst="rect">
            <a:avLst/>
          </a:prstGeom>
          <a:noFill/>
          <a:ln>
            <a:noFill/>
          </a:ln>
        </p:spPr>
      </p:pic>
      <p:sp>
        <p:nvSpPr>
          <p:cNvPr id="163" name="Google Shape;163;p33"/>
          <p:cNvSpPr>
            <a:spLocks noGrp="1"/>
          </p:cNvSpPr>
          <p:nvPr>
            <p:ph type="pic" idx="5"/>
          </p:nvPr>
        </p:nvSpPr>
        <p:spPr>
          <a:xfrm>
            <a:off x="5438116" y="1754911"/>
            <a:ext cx="1230200" cy="2232025"/>
          </a:xfrm>
          <a:prstGeom prst="rect">
            <a:avLst/>
          </a:prstGeom>
          <a:noFill/>
          <a:ln w="9525" cap="flat" cmpd="sng">
            <a:solidFill>
              <a:schemeClr val="accent1"/>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Phone Mockup 05">
  <p:cSld name="iPhone Mockup 05">
    <p:spTree>
      <p:nvGrpSpPr>
        <p:cNvPr id="1" name="Shape 164"/>
        <p:cNvGrpSpPr/>
        <p:nvPr/>
      </p:nvGrpSpPr>
      <p:grpSpPr>
        <a:xfrm>
          <a:off x="0" y="0"/>
          <a:ext cx="0" cy="0"/>
          <a:chOff x="0" y="0"/>
          <a:chExt cx="0" cy="0"/>
        </a:xfrm>
      </p:grpSpPr>
      <p:pic>
        <p:nvPicPr>
          <p:cNvPr id="165" name="Google Shape;165;p34"/>
          <p:cNvPicPr preferRelativeResize="0"/>
          <p:nvPr/>
        </p:nvPicPr>
        <p:blipFill rotWithShape="1">
          <a:blip r:embed="rId2">
            <a:alphaModFix/>
          </a:blip>
          <a:srcRect/>
          <a:stretch/>
        </p:blipFill>
        <p:spPr>
          <a:xfrm>
            <a:off x="4990362" y="1100444"/>
            <a:ext cx="2918752" cy="4043055"/>
          </a:xfrm>
          <a:prstGeom prst="rect">
            <a:avLst/>
          </a:prstGeom>
          <a:noFill/>
          <a:ln>
            <a:noFill/>
          </a:ln>
        </p:spPr>
      </p:pic>
      <p:sp>
        <p:nvSpPr>
          <p:cNvPr id="166" name="Google Shape;166;p34"/>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167" name="Google Shape;167;p34"/>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168" name="Google Shape;168;p34"/>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169" name="Google Shape;169;p34"/>
          <p:cNvSpPr>
            <a:spLocks noGrp="1"/>
          </p:cNvSpPr>
          <p:nvPr>
            <p:ph type="pic" idx="3"/>
          </p:nvPr>
        </p:nvSpPr>
        <p:spPr>
          <a:xfrm>
            <a:off x="5278966" y="1689100"/>
            <a:ext cx="2209799" cy="3454399"/>
          </a:xfrm>
          <a:prstGeom prst="rect">
            <a:avLst/>
          </a:prstGeom>
          <a:noFill/>
          <a:ln w="9525" cap="flat" cmpd="sng">
            <a:solidFill>
              <a:schemeClr val="accent1"/>
            </a:solidFill>
            <a:prstDash val="solid"/>
            <a:round/>
            <a:headEnd type="none" w="sm" len="sm"/>
            <a:tailEnd type="none" w="sm" len="sm"/>
          </a:ln>
        </p:spPr>
      </p:sp>
      <p:sp>
        <p:nvSpPr>
          <p:cNvPr id="170" name="Google Shape;170;p34"/>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171" name="Google Shape;171;p34">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172" name="Google Shape;172;p34">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pic>
        <p:nvPicPr>
          <p:cNvPr id="173" name="Google Shape;173;p34"/>
          <p:cNvPicPr preferRelativeResize="0"/>
          <p:nvPr/>
        </p:nvPicPr>
        <p:blipFill rotWithShape="1">
          <a:blip r:embed="rId3">
            <a:alphaModFix/>
          </a:blip>
          <a:srcRect/>
          <a:stretch/>
        </p:blipFill>
        <p:spPr>
          <a:xfrm>
            <a:off x="6983888" y="117348"/>
            <a:ext cx="1589247" cy="37190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Phone Mockup 06">
  <p:cSld name="iPhone Mockup 06">
    <p:spTree>
      <p:nvGrpSpPr>
        <p:cNvPr id="1" name="Shape 174"/>
        <p:cNvGrpSpPr/>
        <p:nvPr/>
      </p:nvGrpSpPr>
      <p:grpSpPr>
        <a:xfrm>
          <a:off x="0" y="0"/>
          <a:ext cx="0" cy="0"/>
          <a:chOff x="0" y="0"/>
          <a:chExt cx="0" cy="0"/>
        </a:xfrm>
      </p:grpSpPr>
      <p:pic>
        <p:nvPicPr>
          <p:cNvPr id="175" name="Google Shape;175;p35"/>
          <p:cNvPicPr preferRelativeResize="0"/>
          <p:nvPr/>
        </p:nvPicPr>
        <p:blipFill rotWithShape="1">
          <a:blip r:embed="rId2">
            <a:alphaModFix/>
          </a:blip>
          <a:srcRect/>
          <a:stretch/>
        </p:blipFill>
        <p:spPr>
          <a:xfrm>
            <a:off x="7388" y="185298"/>
            <a:ext cx="3129491" cy="4571407"/>
          </a:xfrm>
          <a:prstGeom prst="rect">
            <a:avLst/>
          </a:prstGeom>
          <a:noFill/>
          <a:ln>
            <a:noFill/>
          </a:ln>
        </p:spPr>
      </p:pic>
      <p:sp>
        <p:nvSpPr>
          <p:cNvPr id="176" name="Google Shape;176;p35"/>
          <p:cNvSpPr txBox="1">
            <a:spLocks noGrp="1"/>
          </p:cNvSpPr>
          <p:nvPr>
            <p:ph type="body" idx="1"/>
          </p:nvPr>
        </p:nvSpPr>
        <p:spPr>
          <a:xfrm>
            <a:off x="3242733" y="575841"/>
            <a:ext cx="5294843"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177" name="Google Shape;177;p35"/>
          <p:cNvSpPr txBox="1">
            <a:spLocks noGrp="1"/>
          </p:cNvSpPr>
          <p:nvPr>
            <p:ph type="body" idx="2"/>
          </p:nvPr>
        </p:nvSpPr>
        <p:spPr>
          <a:xfrm>
            <a:off x="3242416" y="959101"/>
            <a:ext cx="530468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178" name="Google Shape;178;p35"/>
          <p:cNvCxnSpPr/>
          <p:nvPr/>
        </p:nvCxnSpPr>
        <p:spPr>
          <a:xfrm>
            <a:off x="3242416"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179" name="Google Shape;179;p35"/>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180" name="Google Shape;180;p35">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181" name="Google Shape;181;p35">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182" name="Google Shape;182;p35"/>
          <p:cNvSpPr>
            <a:spLocks noGrp="1"/>
          </p:cNvSpPr>
          <p:nvPr>
            <p:ph type="pic" idx="3"/>
          </p:nvPr>
        </p:nvSpPr>
        <p:spPr>
          <a:xfrm>
            <a:off x="800011" y="912452"/>
            <a:ext cx="1552896" cy="2917902"/>
          </a:xfrm>
          <a:prstGeom prst="rect">
            <a:avLst/>
          </a:prstGeom>
          <a:noFill/>
          <a:ln w="9525" cap="flat" cmpd="sng">
            <a:solidFill>
              <a:schemeClr val="accent1"/>
            </a:solidFill>
            <a:prstDash val="solid"/>
            <a:round/>
            <a:headEnd type="none" w="sm" len="sm"/>
            <a:tailEnd type="none" w="sm" len="sm"/>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Web Browser &amp; iPhone Mockup">
  <p:cSld name="Web Browser &amp; iPhone Mockup">
    <p:spTree>
      <p:nvGrpSpPr>
        <p:cNvPr id="1" name="Shape 183"/>
        <p:cNvGrpSpPr/>
        <p:nvPr/>
      </p:nvGrpSpPr>
      <p:grpSpPr>
        <a:xfrm>
          <a:off x="0" y="0"/>
          <a:ext cx="0" cy="0"/>
          <a:chOff x="0" y="0"/>
          <a:chExt cx="0" cy="0"/>
        </a:xfrm>
      </p:grpSpPr>
      <p:sp>
        <p:nvSpPr>
          <p:cNvPr id="184" name="Google Shape;184;p36"/>
          <p:cNvSpPr/>
          <p:nvPr/>
        </p:nvSpPr>
        <p:spPr>
          <a:xfrm>
            <a:off x="0" y="0"/>
            <a:ext cx="9144000" cy="5143500"/>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Lato"/>
              <a:ea typeface="Lato"/>
              <a:cs typeface="Lato"/>
              <a:sym typeface="Lato"/>
            </a:endParaRPr>
          </a:p>
        </p:txBody>
      </p:sp>
      <p:sp>
        <p:nvSpPr>
          <p:cNvPr id="185" name="Google Shape;185;p36"/>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186" name="Google Shape;186;p36"/>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lt1"/>
              </a:buClr>
              <a:buSzPts val="900"/>
              <a:buFont typeface="Arial"/>
              <a:buNone/>
              <a:defRPr sz="900" b="0" i="0" u="none" strike="noStrike" cap="none">
                <a:solidFill>
                  <a:schemeClr val="lt1"/>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187" name="Google Shape;187;p36"/>
          <p:cNvCxnSpPr/>
          <p:nvPr/>
        </p:nvCxnSpPr>
        <p:spPr>
          <a:xfrm>
            <a:off x="593725" y="492067"/>
            <a:ext cx="914400" cy="0"/>
          </a:xfrm>
          <a:prstGeom prst="straightConnector1">
            <a:avLst/>
          </a:prstGeom>
          <a:noFill/>
          <a:ln w="28575" cap="flat" cmpd="sng">
            <a:solidFill>
              <a:schemeClr val="lt1"/>
            </a:solidFill>
            <a:prstDash val="solid"/>
            <a:miter lim="800000"/>
            <a:headEnd type="none" w="sm" len="sm"/>
            <a:tailEnd type="none" w="sm" len="sm"/>
          </a:ln>
        </p:spPr>
      </p:cxnSp>
      <p:sp>
        <p:nvSpPr>
          <p:cNvPr id="188" name="Google Shape;188;p36"/>
          <p:cNvSpPr>
            <a:spLocks noGrp="1"/>
          </p:cNvSpPr>
          <p:nvPr>
            <p:ph type="pic" idx="3"/>
          </p:nvPr>
        </p:nvSpPr>
        <p:spPr>
          <a:xfrm>
            <a:off x="1614488" y="1471670"/>
            <a:ext cx="5915025" cy="3186055"/>
          </a:xfrm>
          <a:prstGeom prst="rect">
            <a:avLst/>
          </a:prstGeom>
          <a:noFill/>
          <a:ln>
            <a:noFill/>
          </a:ln>
        </p:spPr>
      </p:sp>
      <p:sp>
        <p:nvSpPr>
          <p:cNvPr id="189" name="Google Shape;189;p36"/>
          <p:cNvSpPr/>
          <p:nvPr/>
        </p:nvSpPr>
        <p:spPr>
          <a:xfrm>
            <a:off x="1614488" y="1318534"/>
            <a:ext cx="5915025" cy="156764"/>
          </a:xfrm>
          <a:custGeom>
            <a:avLst/>
            <a:gdLst/>
            <a:ahLst/>
            <a:cxnLst/>
            <a:rect l="l" t="t" r="r" b="b"/>
            <a:pathLst>
              <a:path w="15763003" h="418038" extrusionOk="0">
                <a:moveTo>
                  <a:pt x="116359" y="0"/>
                </a:moveTo>
                <a:lnTo>
                  <a:pt x="15646645" y="0"/>
                </a:lnTo>
                <a:cubicBezTo>
                  <a:pt x="15710907" y="0"/>
                  <a:pt x="15763003" y="52096"/>
                  <a:pt x="15763003" y="116359"/>
                </a:cubicBezTo>
                <a:lnTo>
                  <a:pt x="15763003" y="418038"/>
                </a:lnTo>
                <a:lnTo>
                  <a:pt x="0" y="418038"/>
                </a:lnTo>
                <a:lnTo>
                  <a:pt x="0" y="116359"/>
                </a:lnTo>
                <a:cubicBezTo>
                  <a:pt x="0" y="52096"/>
                  <a:pt x="52096" y="0"/>
                  <a:pt x="11635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6">
              <a:solidFill>
                <a:schemeClr val="lt1"/>
              </a:solidFill>
              <a:latin typeface="Lato"/>
              <a:ea typeface="Lato"/>
              <a:cs typeface="Lato"/>
              <a:sym typeface="Lato"/>
            </a:endParaRPr>
          </a:p>
        </p:txBody>
      </p:sp>
      <p:sp>
        <p:nvSpPr>
          <p:cNvPr id="190" name="Google Shape;190;p36"/>
          <p:cNvSpPr/>
          <p:nvPr/>
        </p:nvSpPr>
        <p:spPr>
          <a:xfrm>
            <a:off x="1711524" y="1367661"/>
            <a:ext cx="54173" cy="5417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6">
              <a:solidFill>
                <a:schemeClr val="lt1"/>
              </a:solidFill>
              <a:latin typeface="Lato"/>
              <a:ea typeface="Lato"/>
              <a:cs typeface="Lato"/>
              <a:sym typeface="Lato"/>
            </a:endParaRPr>
          </a:p>
        </p:txBody>
      </p:sp>
      <p:sp>
        <p:nvSpPr>
          <p:cNvPr id="191" name="Google Shape;191;p36"/>
          <p:cNvSpPr/>
          <p:nvPr/>
        </p:nvSpPr>
        <p:spPr>
          <a:xfrm>
            <a:off x="1806610" y="1367661"/>
            <a:ext cx="54173" cy="54173"/>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6">
              <a:solidFill>
                <a:schemeClr val="lt1"/>
              </a:solidFill>
              <a:latin typeface="Lato"/>
              <a:ea typeface="Lato"/>
              <a:cs typeface="Lato"/>
              <a:sym typeface="Lato"/>
            </a:endParaRPr>
          </a:p>
        </p:txBody>
      </p:sp>
      <p:sp>
        <p:nvSpPr>
          <p:cNvPr id="192" name="Google Shape;192;p36"/>
          <p:cNvSpPr/>
          <p:nvPr/>
        </p:nvSpPr>
        <p:spPr>
          <a:xfrm>
            <a:off x="1901697" y="1367661"/>
            <a:ext cx="54173" cy="54173"/>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6">
              <a:solidFill>
                <a:schemeClr val="lt1"/>
              </a:solidFill>
              <a:latin typeface="Lato"/>
              <a:ea typeface="Lato"/>
              <a:cs typeface="Lato"/>
              <a:sym typeface="Lato"/>
            </a:endParaRPr>
          </a:p>
        </p:txBody>
      </p:sp>
      <p:grpSp>
        <p:nvGrpSpPr>
          <p:cNvPr id="193" name="Google Shape;193;p36"/>
          <p:cNvGrpSpPr/>
          <p:nvPr/>
        </p:nvGrpSpPr>
        <p:grpSpPr>
          <a:xfrm>
            <a:off x="7154465" y="1366181"/>
            <a:ext cx="298052" cy="55653"/>
            <a:chOff x="19078575" y="3106739"/>
            <a:chExt cx="794804" cy="148407"/>
          </a:xfrm>
        </p:grpSpPr>
        <p:grpSp>
          <p:nvGrpSpPr>
            <p:cNvPr id="194" name="Google Shape;194;p36"/>
            <p:cNvGrpSpPr/>
            <p:nvPr/>
          </p:nvGrpSpPr>
          <p:grpSpPr>
            <a:xfrm>
              <a:off x="19736219" y="3106739"/>
              <a:ext cx="137160" cy="137160"/>
              <a:chOff x="19740165" y="3110684"/>
              <a:chExt cx="138113" cy="138113"/>
            </a:xfrm>
          </p:grpSpPr>
          <p:cxnSp>
            <p:nvCxnSpPr>
              <p:cNvPr id="195" name="Google Shape;195;p36"/>
              <p:cNvCxnSpPr/>
              <p:nvPr/>
            </p:nvCxnSpPr>
            <p:spPr>
              <a:xfrm>
                <a:off x="19740165" y="3110684"/>
                <a:ext cx="138113" cy="138113"/>
              </a:xfrm>
              <a:prstGeom prst="straightConnector1">
                <a:avLst/>
              </a:prstGeom>
              <a:noFill/>
              <a:ln w="12700" cap="rnd" cmpd="sng">
                <a:solidFill>
                  <a:schemeClr val="lt1"/>
                </a:solidFill>
                <a:prstDash val="solid"/>
                <a:round/>
                <a:headEnd type="none" w="sm" len="sm"/>
                <a:tailEnd type="none" w="sm" len="sm"/>
              </a:ln>
            </p:spPr>
          </p:cxnSp>
          <p:cxnSp>
            <p:nvCxnSpPr>
              <p:cNvPr id="196" name="Google Shape;196;p36"/>
              <p:cNvCxnSpPr/>
              <p:nvPr/>
            </p:nvCxnSpPr>
            <p:spPr>
              <a:xfrm rot="10800000" flipH="1">
                <a:off x="19740165" y="3110684"/>
                <a:ext cx="138113" cy="138113"/>
              </a:xfrm>
              <a:prstGeom prst="straightConnector1">
                <a:avLst/>
              </a:prstGeom>
              <a:noFill/>
              <a:ln w="12700" cap="rnd" cmpd="sng">
                <a:solidFill>
                  <a:schemeClr val="lt1"/>
                </a:solidFill>
                <a:prstDash val="solid"/>
                <a:round/>
                <a:headEnd type="none" w="sm" len="sm"/>
                <a:tailEnd type="none" w="sm" len="sm"/>
              </a:ln>
            </p:spPr>
          </p:cxnSp>
        </p:grpSp>
        <p:sp>
          <p:nvSpPr>
            <p:cNvPr id="197" name="Google Shape;197;p36"/>
            <p:cNvSpPr/>
            <p:nvPr/>
          </p:nvSpPr>
          <p:spPr>
            <a:xfrm>
              <a:off x="19415125" y="3110684"/>
              <a:ext cx="144462" cy="144462"/>
            </a:xfrm>
            <a:prstGeom prst="roundRect">
              <a:avLst>
                <a:gd name="adj" fmla="val 16667"/>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6">
                <a:solidFill>
                  <a:schemeClr val="lt1"/>
                </a:solidFill>
                <a:latin typeface="Lato"/>
                <a:ea typeface="Lato"/>
                <a:cs typeface="Lato"/>
                <a:sym typeface="Lato"/>
              </a:endParaRPr>
            </a:p>
          </p:txBody>
        </p:sp>
        <p:cxnSp>
          <p:nvCxnSpPr>
            <p:cNvPr id="198" name="Google Shape;198;p36"/>
            <p:cNvCxnSpPr/>
            <p:nvPr/>
          </p:nvCxnSpPr>
          <p:spPr>
            <a:xfrm rot="10800000">
              <a:off x="19078575" y="3255146"/>
              <a:ext cx="161925" cy="0"/>
            </a:xfrm>
            <a:prstGeom prst="straightConnector1">
              <a:avLst/>
            </a:prstGeom>
            <a:noFill/>
            <a:ln w="12700" cap="rnd" cmpd="sng">
              <a:solidFill>
                <a:schemeClr val="lt1"/>
              </a:solidFill>
              <a:prstDash val="solid"/>
              <a:round/>
              <a:headEnd type="none" w="sm" len="sm"/>
              <a:tailEnd type="none" w="sm" len="sm"/>
            </a:ln>
          </p:spPr>
        </p:cxnSp>
      </p:grpSp>
      <p:sp>
        <p:nvSpPr>
          <p:cNvPr id="199" name="Google Shape;199;p36"/>
          <p:cNvSpPr>
            <a:spLocks noGrp="1"/>
          </p:cNvSpPr>
          <p:nvPr>
            <p:ph type="pic" idx="4"/>
          </p:nvPr>
        </p:nvSpPr>
        <p:spPr>
          <a:xfrm>
            <a:off x="5869461" y="2131214"/>
            <a:ext cx="1305324" cy="2409359"/>
          </a:xfrm>
          <a:prstGeom prst="rect">
            <a:avLst/>
          </a:prstGeom>
          <a:noFill/>
          <a:ln w="9525" cap="flat" cmpd="sng">
            <a:solidFill>
              <a:schemeClr val="accent1"/>
            </a:solidFill>
            <a:prstDash val="solid"/>
            <a:round/>
            <a:headEnd type="none" w="sm" len="sm"/>
            <a:tailEnd type="none" w="sm" len="sm"/>
          </a:ln>
        </p:spPr>
      </p:sp>
      <p:pic>
        <p:nvPicPr>
          <p:cNvPr id="200" name="Google Shape;200;p36"/>
          <p:cNvPicPr preferRelativeResize="0"/>
          <p:nvPr/>
        </p:nvPicPr>
        <p:blipFill rotWithShape="1">
          <a:blip r:embed="rId2">
            <a:alphaModFix/>
          </a:blip>
          <a:srcRect/>
          <a:stretch/>
        </p:blipFill>
        <p:spPr>
          <a:xfrm>
            <a:off x="6983888" y="117348"/>
            <a:ext cx="1589247" cy="37190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934">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aptop Mockup">
  <p:cSld name="Laptop Mockup">
    <p:spTree>
      <p:nvGrpSpPr>
        <p:cNvPr id="1" name="Shape 201"/>
        <p:cNvGrpSpPr/>
        <p:nvPr/>
      </p:nvGrpSpPr>
      <p:grpSpPr>
        <a:xfrm>
          <a:off x="0" y="0"/>
          <a:ext cx="0" cy="0"/>
          <a:chOff x="0" y="0"/>
          <a:chExt cx="0" cy="0"/>
        </a:xfrm>
      </p:grpSpPr>
      <p:sp>
        <p:nvSpPr>
          <p:cNvPr id="202" name="Google Shape;202;p37"/>
          <p:cNvSpPr/>
          <p:nvPr/>
        </p:nvSpPr>
        <p:spPr>
          <a:xfrm>
            <a:off x="595314" y="1934633"/>
            <a:ext cx="7953374" cy="1872580"/>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Lato"/>
              <a:ea typeface="Lato"/>
              <a:cs typeface="Lato"/>
              <a:sym typeface="Lato"/>
            </a:endParaRPr>
          </a:p>
        </p:txBody>
      </p:sp>
      <p:pic>
        <p:nvPicPr>
          <p:cNvPr id="203" name="Google Shape;203;p37"/>
          <p:cNvPicPr preferRelativeResize="0"/>
          <p:nvPr/>
        </p:nvPicPr>
        <p:blipFill rotWithShape="1">
          <a:blip r:embed="rId2">
            <a:alphaModFix/>
          </a:blip>
          <a:srcRect/>
          <a:stretch/>
        </p:blipFill>
        <p:spPr>
          <a:xfrm>
            <a:off x="1261535" y="1432135"/>
            <a:ext cx="5027326" cy="3049841"/>
          </a:xfrm>
          <a:prstGeom prst="rect">
            <a:avLst/>
          </a:prstGeom>
          <a:noFill/>
          <a:ln>
            <a:noFill/>
          </a:ln>
        </p:spPr>
      </p:pic>
      <p:sp>
        <p:nvSpPr>
          <p:cNvPr id="204" name="Google Shape;204;p37"/>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205" name="Google Shape;205;p37"/>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206" name="Google Shape;206;p37"/>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207" name="Google Shape;207;p37"/>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208" name="Google Shape;208;p37">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209" name="Google Shape;209;p37">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210" name="Google Shape;210;p37"/>
          <p:cNvSpPr>
            <a:spLocks noGrp="1"/>
          </p:cNvSpPr>
          <p:nvPr>
            <p:ph type="pic" idx="3"/>
          </p:nvPr>
        </p:nvSpPr>
        <p:spPr>
          <a:xfrm>
            <a:off x="1957511" y="1714500"/>
            <a:ext cx="3635375" cy="23241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3"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9"/>
            <a:ext cx="1589247" cy="371905"/>
          </a:xfrm>
          <a:prstGeom prst="rect">
            <a:avLst/>
          </a:prstGeom>
        </p:spPr>
      </p:pic>
    </p:spTree>
    <p:extLst>
      <p:ext uri="{BB962C8B-B14F-4D97-AF65-F5344CB8AC3E}">
        <p14:creationId xmlns:p14="http://schemas.microsoft.com/office/powerpoint/2010/main" val="606697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3" y="575841"/>
            <a:ext cx="7953374" cy="383260"/>
          </a:xfrm>
          <a:prstGeom prst="rect">
            <a:avLst/>
          </a:prstGeom>
        </p:spPr>
        <p:txBody>
          <a:bodyPr lIns="0" tIns="0" rIns="0" bIns="0"/>
          <a:lstStyle>
            <a:lvl1pPr marL="0" indent="0" algn="l">
              <a:lnSpc>
                <a:spcPct val="100000"/>
              </a:lnSpc>
              <a:spcBef>
                <a:spcPts val="0"/>
              </a:spcBef>
              <a:buNone/>
              <a:defRPr sz="2200" b="0" cap="all" spc="50" baseline="0">
                <a:solidFill>
                  <a:schemeClr val="accent1"/>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2E5A025-B9EC-4B3B-8A5A-78BE0B998494}"/>
              </a:ext>
            </a:extLst>
          </p:cNvPr>
          <p:cNvPicPr>
            <a:picLocks noChangeAspect="1"/>
          </p:cNvPicPr>
          <p:nvPr userDrawn="1"/>
        </p:nvPicPr>
        <p:blipFill>
          <a:blip r:embed="rId2"/>
          <a:stretch>
            <a:fillRect/>
          </a:stretch>
        </p:blipFill>
        <p:spPr>
          <a:xfrm>
            <a:off x="6983888" y="117349"/>
            <a:ext cx="1589247" cy="371905"/>
          </a:xfrm>
          <a:prstGeom prst="rect">
            <a:avLst/>
          </a:prstGeom>
        </p:spPr>
      </p:pic>
    </p:spTree>
    <p:extLst>
      <p:ext uri="{BB962C8B-B14F-4D97-AF65-F5344CB8AC3E}">
        <p14:creationId xmlns:p14="http://schemas.microsoft.com/office/powerpoint/2010/main" val="1094060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13"/>
        <p:cNvGrpSpPr/>
        <p:nvPr/>
      </p:nvGrpSpPr>
      <p:grpSpPr>
        <a:xfrm>
          <a:off x="0" y="0"/>
          <a:ext cx="0" cy="0"/>
          <a:chOff x="0" y="0"/>
          <a:chExt cx="0" cy="0"/>
        </a:xfrm>
      </p:grpSpPr>
      <p:sp>
        <p:nvSpPr>
          <p:cNvPr id="14" name="Google Shape;14;p16"/>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15" name="Google Shape;15;p16"/>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16" name="Google Shape;16;p16"/>
          <p:cNvCxnSpPr/>
          <p:nvPr/>
        </p:nvCxnSpPr>
        <p:spPr>
          <a:xfrm>
            <a:off x="593725" y="492067"/>
            <a:ext cx="685800" cy="0"/>
          </a:xfrm>
          <a:prstGeom prst="straightConnector1">
            <a:avLst/>
          </a:prstGeom>
          <a:noFill/>
          <a:ln w="50800" cap="flat" cmpd="sng">
            <a:solidFill>
              <a:schemeClr val="accent2"/>
            </a:solidFill>
            <a:prstDash val="solid"/>
            <a:miter lim="800000"/>
            <a:headEnd type="none" w="sm" len="sm"/>
            <a:tailEnd type="none" w="sm" len="sm"/>
          </a:ln>
        </p:spPr>
      </p:cxnSp>
      <p:sp>
        <p:nvSpPr>
          <p:cNvPr id="17" name="Google Shape;17;p16"/>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18" name="Google Shape;18;p16">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19" name="Google Shape;19;p16">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pic>
        <p:nvPicPr>
          <p:cNvPr id="20" name="Google Shape;20;p16"/>
          <p:cNvPicPr preferRelativeResize="0"/>
          <p:nvPr/>
        </p:nvPicPr>
        <p:blipFill rotWithShape="1">
          <a:blip r:embed="rId2">
            <a:alphaModFix/>
          </a:blip>
          <a:srcRect/>
          <a:stretch/>
        </p:blipFill>
        <p:spPr>
          <a:xfrm>
            <a:off x="6817258" y="166746"/>
            <a:ext cx="1748172" cy="40909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with Footers">
  <p:cSld name="Blank Slide with Footers">
    <p:spTree>
      <p:nvGrpSpPr>
        <p:cNvPr id="1" name="Shape 21"/>
        <p:cNvGrpSpPr/>
        <p:nvPr/>
      </p:nvGrpSpPr>
      <p:grpSpPr>
        <a:xfrm>
          <a:off x="0" y="0"/>
          <a:ext cx="0" cy="0"/>
          <a:chOff x="0" y="0"/>
          <a:chExt cx="0" cy="0"/>
        </a:xfrm>
      </p:grpSpPr>
      <p:sp>
        <p:nvSpPr>
          <p:cNvPr id="22" name="Google Shape;22;p17"/>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23" name="Google Shape;23;p17">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24" name="Google Shape;24;p17">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2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with Mini Half Picture at Right">
  <p:cSld name="Slide with Mini Half Picture at Right">
    <p:spTree>
      <p:nvGrpSpPr>
        <p:cNvPr id="1" name="Shape 26"/>
        <p:cNvGrpSpPr/>
        <p:nvPr/>
      </p:nvGrpSpPr>
      <p:grpSpPr>
        <a:xfrm>
          <a:off x="0" y="0"/>
          <a:ext cx="0" cy="0"/>
          <a:chOff x="0" y="0"/>
          <a:chExt cx="0" cy="0"/>
        </a:xfrm>
      </p:grpSpPr>
      <p:sp>
        <p:nvSpPr>
          <p:cNvPr id="27" name="Google Shape;27;p19"/>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28" name="Google Shape;28;p19"/>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29" name="Google Shape;29;p19"/>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30" name="Google Shape;30;p19"/>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31" name="Google Shape;31;p19">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32" name="Google Shape;32;p19">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33" name="Google Shape;33;p19"/>
          <p:cNvSpPr>
            <a:spLocks noGrp="1"/>
          </p:cNvSpPr>
          <p:nvPr>
            <p:ph type="pic" idx="3"/>
          </p:nvPr>
        </p:nvSpPr>
        <p:spPr>
          <a:xfrm>
            <a:off x="4725986" y="1543050"/>
            <a:ext cx="3821113" cy="27432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with Mini Half Picture at Left">
  <p:cSld name="Slide with Mini Half Picture at Left">
    <p:spTree>
      <p:nvGrpSpPr>
        <p:cNvPr id="1" name="Shape 34"/>
        <p:cNvGrpSpPr/>
        <p:nvPr/>
      </p:nvGrpSpPr>
      <p:grpSpPr>
        <a:xfrm>
          <a:off x="0" y="0"/>
          <a:ext cx="0" cy="0"/>
          <a:chOff x="0" y="0"/>
          <a:chExt cx="0" cy="0"/>
        </a:xfrm>
      </p:grpSpPr>
      <p:sp>
        <p:nvSpPr>
          <p:cNvPr id="35" name="Google Shape;35;p20"/>
          <p:cNvSpPr/>
          <p:nvPr/>
        </p:nvSpPr>
        <p:spPr>
          <a:xfrm>
            <a:off x="593725" y="1543050"/>
            <a:ext cx="7953375" cy="2743200"/>
          </a:xfrm>
          <a:prstGeom prst="rect">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Lato"/>
              <a:ea typeface="Lato"/>
              <a:cs typeface="Lato"/>
              <a:sym typeface="Lato"/>
            </a:endParaRPr>
          </a:p>
        </p:txBody>
      </p:sp>
      <p:sp>
        <p:nvSpPr>
          <p:cNvPr id="36" name="Google Shape;36;p20"/>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37" name="Google Shape;37;p20"/>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38" name="Google Shape;38;p20"/>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39" name="Google Shape;39;p20"/>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40" name="Google Shape;40;p20">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41" name="Google Shape;41;p20">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42" name="Google Shape;42;p20"/>
          <p:cNvSpPr>
            <a:spLocks noGrp="1"/>
          </p:cNvSpPr>
          <p:nvPr>
            <p:ph type="pic" idx="3"/>
          </p:nvPr>
        </p:nvSpPr>
        <p:spPr>
          <a:xfrm>
            <a:off x="593725" y="1543050"/>
            <a:ext cx="3821113" cy="2743200"/>
          </a:xfrm>
          <a:prstGeom prst="rect">
            <a:avLst/>
          </a:prstGeom>
          <a:solidFill>
            <a:srgbClr val="CCCCCC"/>
          </a:solidFill>
          <a:ln>
            <a:noFill/>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ur Vision, Mission &amp; Values Slide">
  <p:cSld name="Our Vision, Mission &amp; Values Slide">
    <p:spTree>
      <p:nvGrpSpPr>
        <p:cNvPr id="1" name="Shape 43"/>
        <p:cNvGrpSpPr/>
        <p:nvPr/>
      </p:nvGrpSpPr>
      <p:grpSpPr>
        <a:xfrm>
          <a:off x="0" y="0"/>
          <a:ext cx="0" cy="0"/>
          <a:chOff x="0" y="0"/>
          <a:chExt cx="0" cy="0"/>
        </a:xfrm>
      </p:grpSpPr>
      <p:sp>
        <p:nvSpPr>
          <p:cNvPr id="44" name="Google Shape;44;p21"/>
          <p:cNvSpPr txBox="1">
            <a:spLocks noGrp="1"/>
          </p:cNvSpPr>
          <p:nvPr>
            <p:ph type="body" idx="1"/>
          </p:nvPr>
        </p:nvSpPr>
        <p:spPr>
          <a:xfrm>
            <a:off x="584202" y="575841"/>
            <a:ext cx="7953374" cy="38326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2200"/>
              <a:buFont typeface="Arial"/>
              <a:buNone/>
              <a:defRPr sz="2200" b="0" i="0" u="none" strike="noStrike" cap="none">
                <a:solidFill>
                  <a:schemeClr val="accent1"/>
                </a:solidFill>
                <a:latin typeface="Lato Black"/>
                <a:ea typeface="Lato Black"/>
                <a:cs typeface="Lato Black"/>
                <a:sym typeface="Lato Black"/>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sp>
        <p:nvSpPr>
          <p:cNvPr id="45" name="Google Shape;45;p21"/>
          <p:cNvSpPr txBox="1">
            <a:spLocks noGrp="1"/>
          </p:cNvSpPr>
          <p:nvPr>
            <p:ph type="body" idx="2"/>
          </p:nvPr>
        </p:nvSpPr>
        <p:spPr>
          <a:xfrm>
            <a:off x="593725" y="959101"/>
            <a:ext cx="7953374" cy="141344"/>
          </a:xfrm>
          <a:prstGeom prst="rect">
            <a:avLst/>
          </a:prstGeom>
          <a:noFill/>
          <a:ln>
            <a:noFill/>
          </a:ln>
        </p:spPr>
        <p:txBody>
          <a:bodyPr spcFirstLastPara="1" wrap="square" lIns="0" tIns="0" rIns="0" bIns="0" anchor="t" anchorCtr="0">
            <a:noAutofit/>
          </a:bodyPr>
          <a:lstStyle>
            <a:lvl1pPr marL="457200" marR="0" lvl="0" indent="-228600" algn="l" rtl="0">
              <a:lnSpc>
                <a:spcPct val="133333"/>
              </a:lnSpc>
              <a:spcBef>
                <a:spcPts val="0"/>
              </a:spcBef>
              <a:spcAft>
                <a:spcPts val="0"/>
              </a:spcAft>
              <a:buClr>
                <a:schemeClr val="accent4"/>
              </a:buClr>
              <a:buSzPts val="900"/>
              <a:buFont typeface="Arial"/>
              <a:buNone/>
              <a:defRPr sz="900" b="0" i="0" u="none" strike="noStrike" cap="none">
                <a:solidFill>
                  <a:schemeClr val="accent4"/>
                </a:solidFill>
                <a:latin typeface="Lato"/>
                <a:ea typeface="Lato"/>
                <a:cs typeface="Lato"/>
                <a:sym typeface="Lato"/>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Lato"/>
                <a:ea typeface="Lato"/>
                <a:cs typeface="Lato"/>
                <a:sym typeface="Lato"/>
              </a:defRPr>
            </a:lvl9pPr>
          </a:lstStyle>
          <a:p>
            <a:endParaRPr/>
          </a:p>
        </p:txBody>
      </p:sp>
      <p:cxnSp>
        <p:nvCxnSpPr>
          <p:cNvPr id="46" name="Google Shape;46;p21"/>
          <p:cNvCxnSpPr/>
          <p:nvPr/>
        </p:nvCxnSpPr>
        <p:spPr>
          <a:xfrm>
            <a:off x="593725" y="492067"/>
            <a:ext cx="914400" cy="0"/>
          </a:xfrm>
          <a:prstGeom prst="straightConnector1">
            <a:avLst/>
          </a:prstGeom>
          <a:noFill/>
          <a:ln w="28575" cap="flat" cmpd="sng">
            <a:solidFill>
              <a:schemeClr val="accent2"/>
            </a:solidFill>
            <a:prstDash val="solid"/>
            <a:miter lim="800000"/>
            <a:headEnd type="none" w="sm" len="sm"/>
            <a:tailEnd type="none" w="sm" len="sm"/>
          </a:ln>
        </p:spPr>
      </p:cxnSp>
      <p:sp>
        <p:nvSpPr>
          <p:cNvPr id="47" name="Google Shape;47;p21"/>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48" name="Google Shape;48;p21">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49" name="Google Shape;49;p21">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50" name="Google Shape;50;p21"/>
          <p:cNvSpPr>
            <a:spLocks noGrp="1"/>
          </p:cNvSpPr>
          <p:nvPr>
            <p:ph type="pic" idx="3"/>
          </p:nvPr>
        </p:nvSpPr>
        <p:spPr>
          <a:xfrm>
            <a:off x="0" y="1543050"/>
            <a:ext cx="3152716" cy="27432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with Half Picture at Left 01">
  <p:cSld name="Slide with Half Picture at Left 01">
    <p:spTree>
      <p:nvGrpSpPr>
        <p:cNvPr id="1" name="Shape 51"/>
        <p:cNvGrpSpPr/>
        <p:nvPr/>
      </p:nvGrpSpPr>
      <p:grpSpPr>
        <a:xfrm>
          <a:off x="0" y="0"/>
          <a:ext cx="0" cy="0"/>
          <a:chOff x="0" y="0"/>
          <a:chExt cx="0" cy="0"/>
        </a:xfrm>
      </p:grpSpPr>
      <p:sp>
        <p:nvSpPr>
          <p:cNvPr id="52" name="Google Shape;52;p22"/>
          <p:cNvSpPr>
            <a:spLocks noGrp="1"/>
          </p:cNvSpPr>
          <p:nvPr>
            <p:ph type="pic" idx="2"/>
          </p:nvPr>
        </p:nvSpPr>
        <p:spPr>
          <a:xfrm>
            <a:off x="0" y="0"/>
            <a:ext cx="3986213" cy="5143500"/>
          </a:xfrm>
          <a:prstGeom prst="rect">
            <a:avLst/>
          </a:prstGeom>
          <a:noFill/>
          <a:ln>
            <a:noFill/>
          </a:ln>
        </p:spPr>
      </p:sp>
      <p:sp>
        <p:nvSpPr>
          <p:cNvPr id="53" name="Google Shape;53;p22"/>
          <p:cNvSpPr txBox="1"/>
          <p:nvPr/>
        </p:nvSpPr>
        <p:spPr>
          <a:xfrm>
            <a:off x="7939422" y="4722841"/>
            <a:ext cx="206993" cy="123111"/>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800" b="0">
                <a:solidFill>
                  <a:schemeClr val="accent4"/>
                </a:solidFill>
                <a:latin typeface="Lato"/>
                <a:ea typeface="Lato"/>
                <a:cs typeface="Lato"/>
                <a:sym typeface="Lato"/>
              </a:rPr>
              <a:t>‹#›</a:t>
            </a:fld>
            <a:endParaRPr sz="800" b="0">
              <a:solidFill>
                <a:schemeClr val="accent4"/>
              </a:solidFill>
              <a:latin typeface="Lato"/>
              <a:ea typeface="Lato"/>
              <a:cs typeface="Lato"/>
              <a:sym typeface="Lato"/>
            </a:endParaRPr>
          </a:p>
        </p:txBody>
      </p:sp>
      <p:sp>
        <p:nvSpPr>
          <p:cNvPr id="54" name="Google Shape;54;p22">
            <a:hlinkClick r:id="" action="ppaction://hlinkshowjump?jump=nextslide"/>
          </p:cNvPr>
          <p:cNvSpPr/>
          <p:nvPr/>
        </p:nvSpPr>
        <p:spPr>
          <a:xfrm>
            <a:off x="8407428" y="4713316"/>
            <a:ext cx="141259" cy="141259"/>
          </a:xfrm>
          <a:custGeom>
            <a:avLst/>
            <a:gdLst/>
            <a:ahLst/>
            <a:cxnLst/>
            <a:rect l="l" t="t" r="r" b="b"/>
            <a:pathLst>
              <a:path w="2350" h="2350" extrusionOk="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
        <p:nvSpPr>
          <p:cNvPr id="55" name="Google Shape;55;p22">
            <a:hlinkClick r:id="" action="ppaction://hlinkshowjump?jump=previousslide"/>
          </p:cNvPr>
          <p:cNvSpPr/>
          <p:nvPr/>
        </p:nvSpPr>
        <p:spPr>
          <a:xfrm>
            <a:off x="8244097" y="4713316"/>
            <a:ext cx="141259" cy="141259"/>
          </a:xfrm>
          <a:custGeom>
            <a:avLst/>
            <a:gdLst/>
            <a:ahLst/>
            <a:cxnLst/>
            <a:rect l="l" t="t" r="r" b="b"/>
            <a:pathLst>
              <a:path w="2350" h="2350" extrusionOk="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Lato"/>
              <a:ea typeface="Lato"/>
              <a:cs typeface="Lato"/>
              <a:sym typeface="Lato"/>
            </a:endParaRPr>
          </a:p>
        </p:txBody>
      </p:sp>
    </p:spTree>
  </p:cSld>
  <p:clrMapOvr>
    <a:masterClrMapping/>
  </p:clrMapOvr>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9.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s://usc.zoom.us/j/98233041088" TargetMode="External"/><Relationship Id="rId4" Type="http://schemas.openxmlformats.org/officeDocument/2006/relationships/hyperlink" Target="https://dcg.usc.edu/directo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s://usc.zoom.us/j/98233041088" TargetMode="External"/><Relationship Id="rId4" Type="http://schemas.openxmlformats.org/officeDocument/2006/relationships/hyperlink" Target="https://dcg.usc.edu/direc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5" name="Picture 4">
            <a:extLst>
              <a:ext uri="{FF2B5EF4-FFF2-40B4-BE49-F238E27FC236}">
                <a16:creationId xmlns:a16="http://schemas.microsoft.com/office/drawing/2014/main" id="{507D467A-2239-04C1-3CD0-F141E3372887}"/>
              </a:ext>
            </a:extLst>
          </p:cNvPr>
          <p:cNvPicPr>
            <a:picLocks noChangeAspect="1"/>
          </p:cNvPicPr>
          <p:nvPr/>
        </p:nvPicPr>
        <p:blipFill>
          <a:blip r:embed="rId3"/>
          <a:stretch>
            <a:fillRect/>
          </a:stretch>
        </p:blipFill>
        <p:spPr>
          <a:xfrm>
            <a:off x="8122513" y="158902"/>
            <a:ext cx="819192" cy="590580"/>
          </a:xfrm>
          <a:prstGeom prst="rect">
            <a:avLst/>
          </a:prstGeom>
        </p:spPr>
      </p:pic>
      <p:pic>
        <p:nvPicPr>
          <p:cNvPr id="216" name="Google Shape;216;p1"/>
          <p:cNvPicPr preferRelativeResize="0"/>
          <p:nvPr/>
        </p:nvPicPr>
        <p:blipFill rotWithShape="1">
          <a:blip r:embed="rId4">
            <a:alphaModFix/>
          </a:blip>
          <a:srcRect/>
          <a:stretch/>
        </p:blipFill>
        <p:spPr>
          <a:xfrm>
            <a:off x="1" y="0"/>
            <a:ext cx="9144000" cy="5143500"/>
          </a:xfrm>
          <a:prstGeom prst="rect">
            <a:avLst/>
          </a:prstGeom>
          <a:noFill/>
          <a:ln>
            <a:noFill/>
          </a:ln>
        </p:spPr>
      </p:pic>
      <p:sp>
        <p:nvSpPr>
          <p:cNvPr id="217" name="Google Shape;217;p1"/>
          <p:cNvSpPr/>
          <p:nvPr/>
        </p:nvSpPr>
        <p:spPr>
          <a:xfrm>
            <a:off x="0" y="1237525"/>
            <a:ext cx="6387000" cy="1720500"/>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Lato"/>
              <a:ea typeface="Lato"/>
              <a:cs typeface="Lato"/>
              <a:sym typeface="Lato"/>
            </a:endParaRPr>
          </a:p>
        </p:txBody>
      </p:sp>
      <p:sp>
        <p:nvSpPr>
          <p:cNvPr id="218" name="Google Shape;218;p1"/>
          <p:cNvSpPr txBox="1"/>
          <p:nvPr/>
        </p:nvSpPr>
        <p:spPr>
          <a:xfrm>
            <a:off x="194000" y="1550701"/>
            <a:ext cx="6387000" cy="1387688"/>
          </a:xfrm>
          <a:prstGeom prst="rect">
            <a:avLst/>
          </a:prstGeom>
          <a:noFill/>
          <a:ln>
            <a:noFill/>
          </a:ln>
        </p:spPr>
        <p:txBody>
          <a:bodyPr spcFirstLastPara="1" wrap="square" lIns="0" tIns="0" rIns="0" bIns="0" anchor="t" anchorCtr="0">
            <a:spAutoFit/>
          </a:bodyPr>
          <a:lstStyle/>
          <a:p>
            <a:pPr marL="0" marR="0" lvl="0" indent="0" algn="l" rtl="0">
              <a:lnSpc>
                <a:spcPct val="166666"/>
              </a:lnSpc>
              <a:spcBef>
                <a:spcPts val="0"/>
              </a:spcBef>
              <a:spcAft>
                <a:spcPts val="0"/>
              </a:spcAft>
              <a:buNone/>
            </a:pPr>
            <a:r>
              <a:rPr lang="en-US" sz="1800" b="1" dirty="0">
                <a:solidFill>
                  <a:schemeClr val="dk1"/>
                </a:solidFill>
                <a:latin typeface="Raleway"/>
                <a:ea typeface="Raleway"/>
                <a:cs typeface="Raleway"/>
                <a:sym typeface="Raleway"/>
              </a:rPr>
              <a:t>UPDATES IN RESEARCH ADMINISTRATION</a:t>
            </a:r>
            <a:br>
              <a:rPr lang="en-US" sz="1800" b="1" i="0" u="none" strike="noStrike" cap="none" dirty="0">
                <a:solidFill>
                  <a:schemeClr val="dk1"/>
                </a:solidFill>
                <a:latin typeface="Raleway"/>
                <a:ea typeface="Raleway"/>
                <a:cs typeface="Raleway"/>
                <a:sym typeface="Raleway"/>
              </a:rPr>
            </a:br>
            <a:br>
              <a:rPr lang="en-US" sz="1800" b="1" i="0" u="none" strike="noStrike" cap="none" dirty="0">
                <a:solidFill>
                  <a:schemeClr val="dk1"/>
                </a:solidFill>
                <a:latin typeface="Raleway"/>
                <a:ea typeface="Raleway"/>
                <a:cs typeface="Raleway"/>
                <a:sym typeface="Raleway"/>
              </a:rPr>
            </a:br>
            <a:r>
              <a:rPr lang="en-US" sz="1800" b="1" dirty="0">
                <a:solidFill>
                  <a:schemeClr val="dk1"/>
                </a:solidFill>
                <a:latin typeface="Raleway"/>
                <a:ea typeface="Raleway"/>
                <a:cs typeface="Raleway"/>
                <a:sym typeface="Raleway"/>
              </a:rPr>
              <a:t>Dec 5, 2024</a:t>
            </a:r>
            <a:endParaRPr dirty="0"/>
          </a:p>
        </p:txBody>
      </p:sp>
      <p:cxnSp>
        <p:nvCxnSpPr>
          <p:cNvPr id="219" name="Google Shape;219;p1"/>
          <p:cNvCxnSpPr/>
          <p:nvPr/>
        </p:nvCxnSpPr>
        <p:spPr>
          <a:xfrm>
            <a:off x="295980" y="1449599"/>
            <a:ext cx="685800" cy="0"/>
          </a:xfrm>
          <a:prstGeom prst="straightConnector1">
            <a:avLst/>
          </a:prstGeom>
          <a:noFill/>
          <a:ln w="50800" cap="flat" cmpd="sng">
            <a:solidFill>
              <a:schemeClr val="accent2"/>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107fa2e98d_1_11"/>
          <p:cNvSpPr txBox="1">
            <a:spLocks noGrp="1"/>
          </p:cNvSpPr>
          <p:nvPr>
            <p:ph type="body" idx="1"/>
          </p:nvPr>
        </p:nvSpPr>
        <p:spPr>
          <a:xfrm>
            <a:off x="548958" y="92249"/>
            <a:ext cx="7953300" cy="3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dirty="0">
                <a:solidFill>
                  <a:schemeClr val="accent2"/>
                </a:solidFill>
                <a:latin typeface="Raleway"/>
                <a:ea typeface="Raleway"/>
                <a:cs typeface="Raleway"/>
                <a:sym typeface="Raleway"/>
              </a:rPr>
              <a:t>Federal Contract Information</a:t>
            </a:r>
            <a:endParaRPr b="1" dirty="0">
              <a:solidFill>
                <a:srgbClr val="3A3838"/>
              </a:solidFill>
              <a:latin typeface="Raleway"/>
              <a:ea typeface="Raleway"/>
              <a:cs typeface="Raleway"/>
              <a:sym typeface="Raleway"/>
            </a:endParaRPr>
          </a:p>
          <a:p>
            <a:pPr marL="0" lvl="0" indent="0" algn="l" rtl="0">
              <a:lnSpc>
                <a:spcPct val="100000"/>
              </a:lnSpc>
              <a:spcBef>
                <a:spcPts val="0"/>
              </a:spcBef>
              <a:spcAft>
                <a:spcPts val="0"/>
              </a:spcAft>
              <a:buClr>
                <a:schemeClr val="accent1"/>
              </a:buClr>
              <a:buSzPts val="2200"/>
              <a:buNone/>
            </a:pPr>
            <a:endParaRPr dirty="0">
              <a:latin typeface="Raleway"/>
              <a:ea typeface="Raleway"/>
              <a:cs typeface="Raleway"/>
              <a:sym typeface="Raleway"/>
            </a:endParaRPr>
          </a:p>
        </p:txBody>
      </p:sp>
      <p:sp>
        <p:nvSpPr>
          <p:cNvPr id="305" name="Google Shape;305;g3107fa2e98d_1_11"/>
          <p:cNvSpPr/>
          <p:nvPr/>
        </p:nvSpPr>
        <p:spPr>
          <a:xfrm>
            <a:off x="301238" y="543600"/>
            <a:ext cx="5697600" cy="4056300"/>
          </a:xfrm>
          <a:prstGeom prst="rect">
            <a:avLst/>
          </a:prstGeom>
          <a:noFill/>
          <a:ln>
            <a:noFill/>
          </a:ln>
        </p:spPr>
        <p:txBody>
          <a:bodyPr spcFirstLastPara="1" wrap="square" lIns="91425" tIns="45700" rIns="91425" bIns="45700" anchor="t" anchorCtr="0">
            <a:noAutofit/>
          </a:bodyPr>
          <a:lstStyle/>
          <a:p>
            <a:pPr marL="0" marR="0" lvl="0" indent="0" algn="l" rtl="0">
              <a:lnSpc>
                <a:spcPct val="121428"/>
              </a:lnSpc>
              <a:spcBef>
                <a:spcPts val="0"/>
              </a:spcBef>
              <a:spcAft>
                <a:spcPts val="0"/>
              </a:spcAft>
              <a:buNone/>
            </a:pPr>
            <a:r>
              <a:rPr lang="en-US" b="1" dirty="0">
                <a:solidFill>
                  <a:schemeClr val="dk1"/>
                </a:solidFill>
                <a:latin typeface="Raleway"/>
                <a:ea typeface="Raleway"/>
                <a:cs typeface="Raleway"/>
                <a:sym typeface="Raleway"/>
              </a:rPr>
              <a:t>What is Federal Contract Information?</a:t>
            </a:r>
            <a:endParaRPr b="1" dirty="0">
              <a:solidFill>
                <a:schemeClr val="dk1"/>
              </a:solidFill>
              <a:latin typeface="Raleway"/>
              <a:ea typeface="Raleway"/>
              <a:cs typeface="Raleway"/>
              <a:sym typeface="Raleway"/>
            </a:endParaRPr>
          </a:p>
          <a:p>
            <a:pPr marL="457200" marR="0" lvl="0" indent="0" algn="l" rtl="0">
              <a:lnSpc>
                <a:spcPct val="121428"/>
              </a:lnSpc>
              <a:spcBef>
                <a:spcPts val="0"/>
              </a:spcBef>
              <a:spcAft>
                <a:spcPts val="0"/>
              </a:spcAft>
              <a:buNone/>
            </a:pPr>
            <a:r>
              <a:rPr lang="en-US" dirty="0">
                <a:solidFill>
                  <a:schemeClr val="dk1"/>
                </a:solidFill>
                <a:highlight>
                  <a:srgbClr val="FFFFFF"/>
                </a:highlight>
                <a:latin typeface="Raleway"/>
                <a:ea typeface="Raleway"/>
                <a:cs typeface="Raleway"/>
                <a:sym typeface="Raleway"/>
              </a:rPr>
              <a:t>Federal contract information (FCI) means information, not intended for public release, that is provided by or generated for the Government under a contract to develop or deliver a product or service to the Government, but not including information provided by the Government to the public (such as on public websites) or simple transactional information, such as necessary to process payments.</a:t>
            </a:r>
            <a:endParaRPr dirty="0">
              <a:solidFill>
                <a:schemeClr val="dk1"/>
              </a:solidFill>
              <a:highlight>
                <a:srgbClr val="FFFFFF"/>
              </a:highlight>
              <a:latin typeface="Raleway"/>
              <a:ea typeface="Raleway"/>
              <a:cs typeface="Raleway"/>
              <a:sym typeface="Raleway"/>
            </a:endParaRPr>
          </a:p>
          <a:p>
            <a:pPr marL="0" marR="0" lvl="0" indent="0" algn="l" rtl="0">
              <a:lnSpc>
                <a:spcPct val="121428"/>
              </a:lnSpc>
              <a:spcBef>
                <a:spcPts val="0"/>
              </a:spcBef>
              <a:spcAft>
                <a:spcPts val="0"/>
              </a:spcAft>
              <a:buNone/>
            </a:pPr>
            <a:endParaRPr dirty="0">
              <a:solidFill>
                <a:schemeClr val="dk1"/>
              </a:solidFill>
              <a:highlight>
                <a:srgbClr val="FFFFFF"/>
              </a:highlight>
              <a:latin typeface="Raleway"/>
              <a:ea typeface="Raleway"/>
              <a:cs typeface="Raleway"/>
              <a:sym typeface="Raleway"/>
            </a:endParaRPr>
          </a:p>
          <a:p>
            <a:pPr marL="0" marR="0" lvl="0" indent="0" algn="l" rtl="0">
              <a:lnSpc>
                <a:spcPct val="121428"/>
              </a:lnSpc>
              <a:spcBef>
                <a:spcPts val="0"/>
              </a:spcBef>
              <a:spcAft>
                <a:spcPts val="0"/>
              </a:spcAft>
              <a:buNone/>
            </a:pPr>
            <a:r>
              <a:rPr lang="en-US" b="1" dirty="0">
                <a:solidFill>
                  <a:schemeClr val="dk1"/>
                </a:solidFill>
                <a:highlight>
                  <a:srgbClr val="FFFFFF"/>
                </a:highlight>
                <a:latin typeface="Raleway"/>
                <a:ea typeface="Raleway"/>
                <a:cs typeface="Raleway"/>
                <a:sym typeface="Raleway"/>
              </a:rPr>
              <a:t>When do I need to be concerned about Federal Contractor Information?</a:t>
            </a:r>
            <a:endParaRPr b="1" dirty="0">
              <a:solidFill>
                <a:schemeClr val="dk1"/>
              </a:solidFill>
              <a:highlight>
                <a:srgbClr val="FFFFFF"/>
              </a:highlight>
              <a:latin typeface="Raleway"/>
              <a:ea typeface="Raleway"/>
              <a:cs typeface="Raleway"/>
              <a:sym typeface="Raleway"/>
            </a:endParaRPr>
          </a:p>
          <a:p>
            <a:pPr marL="457200" marR="0" lvl="0" indent="0" algn="l" rtl="0">
              <a:lnSpc>
                <a:spcPct val="121428"/>
              </a:lnSpc>
              <a:spcBef>
                <a:spcPts val="0"/>
              </a:spcBef>
              <a:spcAft>
                <a:spcPts val="0"/>
              </a:spcAft>
              <a:buNone/>
            </a:pPr>
            <a:r>
              <a:rPr lang="en-US" dirty="0">
                <a:solidFill>
                  <a:schemeClr val="dk1"/>
                </a:solidFill>
                <a:highlight>
                  <a:srgbClr val="FFFFFF"/>
                </a:highlight>
                <a:latin typeface="Raleway"/>
                <a:ea typeface="Raleway"/>
                <a:cs typeface="Raleway"/>
                <a:sym typeface="Raleway"/>
              </a:rPr>
              <a:t>If the following FAR clause is present in the award: 5</a:t>
            </a:r>
            <a:r>
              <a:rPr lang="en-US" i="1" dirty="0">
                <a:solidFill>
                  <a:schemeClr val="dk1"/>
                </a:solidFill>
                <a:highlight>
                  <a:srgbClr val="FFFFFF"/>
                </a:highlight>
                <a:latin typeface="Raleway"/>
                <a:ea typeface="Raleway"/>
                <a:cs typeface="Raleway"/>
                <a:sym typeface="Raleway"/>
              </a:rPr>
              <a:t>2.204-21 </a:t>
            </a:r>
            <a:r>
              <a:rPr lang="en-US" i="1" dirty="0">
                <a:solidFill>
                  <a:srgbClr val="1F1F1F"/>
                </a:solidFill>
                <a:highlight>
                  <a:srgbClr val="FFFFFF"/>
                </a:highlight>
                <a:latin typeface="Raleway"/>
                <a:ea typeface="Raleway"/>
                <a:cs typeface="Raleway"/>
                <a:sym typeface="Raleway"/>
              </a:rPr>
              <a:t>Basic Safeguarding of Covered Contractor Information Systems.</a:t>
            </a:r>
            <a:endParaRPr i="1" dirty="0">
              <a:solidFill>
                <a:srgbClr val="1F1F1F"/>
              </a:solidFill>
              <a:highlight>
                <a:srgbClr val="FFFFFF"/>
              </a:highlight>
              <a:latin typeface="Raleway"/>
              <a:ea typeface="Raleway"/>
              <a:cs typeface="Raleway"/>
              <a:sym typeface="Raleway"/>
            </a:endParaRPr>
          </a:p>
          <a:p>
            <a:pPr marL="457200" marR="0" lvl="0" indent="0" algn="l" rtl="0">
              <a:lnSpc>
                <a:spcPct val="121428"/>
              </a:lnSpc>
              <a:spcBef>
                <a:spcPts val="0"/>
              </a:spcBef>
              <a:spcAft>
                <a:spcPts val="0"/>
              </a:spcAft>
              <a:buNone/>
            </a:pPr>
            <a:endParaRPr sz="1500" i="1" dirty="0">
              <a:solidFill>
                <a:srgbClr val="1F1F1F"/>
              </a:solidFill>
              <a:highlight>
                <a:srgbClr val="FFFFFF"/>
              </a:highlight>
              <a:latin typeface="Raleway"/>
              <a:ea typeface="Raleway"/>
              <a:cs typeface="Raleway"/>
              <a:sym typeface="Raleway"/>
            </a:endParaRPr>
          </a:p>
          <a:p>
            <a:pPr marL="0" marR="0" lvl="0" indent="0" algn="l" rtl="0">
              <a:lnSpc>
                <a:spcPct val="121428"/>
              </a:lnSpc>
              <a:spcBef>
                <a:spcPts val="0"/>
              </a:spcBef>
              <a:spcAft>
                <a:spcPts val="0"/>
              </a:spcAft>
              <a:buNone/>
            </a:pPr>
            <a:endParaRPr sz="1500" b="1" dirty="0">
              <a:solidFill>
                <a:srgbClr val="1F1F1F"/>
              </a:solidFill>
              <a:highlight>
                <a:srgbClr val="FFFFFF"/>
              </a:highlight>
              <a:latin typeface="Raleway"/>
              <a:ea typeface="Raleway"/>
              <a:cs typeface="Raleway"/>
              <a:sym typeface="Raleway"/>
            </a:endParaRPr>
          </a:p>
          <a:p>
            <a:pPr marL="0" lvl="0" indent="0" algn="l" rtl="0">
              <a:lnSpc>
                <a:spcPct val="115000"/>
              </a:lnSpc>
              <a:spcBef>
                <a:spcPts val="1200"/>
              </a:spcBef>
              <a:spcAft>
                <a:spcPts val="0"/>
              </a:spcAft>
              <a:buNone/>
            </a:pPr>
            <a:r>
              <a:rPr lang="en-US" sz="1500" dirty="0">
                <a:solidFill>
                  <a:schemeClr val="dk1"/>
                </a:solidFill>
                <a:latin typeface="Raleway"/>
                <a:ea typeface="Raleway"/>
                <a:cs typeface="Raleway"/>
                <a:sym typeface="Raleway"/>
              </a:rPr>
              <a:t> </a:t>
            </a:r>
            <a:endParaRPr sz="1500" i="1" dirty="0">
              <a:solidFill>
                <a:schemeClr val="dk1"/>
              </a:solidFill>
              <a:latin typeface="Raleway"/>
              <a:ea typeface="Raleway"/>
              <a:cs typeface="Raleway"/>
              <a:sym typeface="Raleway"/>
            </a:endParaRPr>
          </a:p>
          <a:p>
            <a:pPr marL="0" lvl="0" indent="0" algn="l" rtl="0">
              <a:lnSpc>
                <a:spcPct val="115000"/>
              </a:lnSpc>
              <a:spcBef>
                <a:spcPts val="1200"/>
              </a:spcBef>
              <a:spcAft>
                <a:spcPts val="0"/>
              </a:spcAft>
              <a:buNone/>
            </a:pPr>
            <a:endParaRPr sz="1500" b="1" dirty="0">
              <a:solidFill>
                <a:schemeClr val="dk1"/>
              </a:solidFill>
              <a:latin typeface="Raleway"/>
              <a:ea typeface="Raleway"/>
              <a:cs typeface="Raleway"/>
              <a:sym typeface="Raleway"/>
            </a:endParaRPr>
          </a:p>
          <a:p>
            <a:pPr marL="0" marR="0" lvl="0" indent="0" algn="l" rtl="0">
              <a:lnSpc>
                <a:spcPct val="121428"/>
              </a:lnSpc>
              <a:spcBef>
                <a:spcPts val="1200"/>
              </a:spcBef>
              <a:spcAft>
                <a:spcPts val="0"/>
              </a:spcAft>
              <a:buNone/>
            </a:pPr>
            <a:endParaRPr b="1" dirty="0">
              <a:solidFill>
                <a:srgbClr val="3A3838"/>
              </a:solidFill>
              <a:latin typeface="Raleway"/>
              <a:ea typeface="Raleway"/>
              <a:cs typeface="Raleway"/>
              <a:sym typeface="Raleway"/>
            </a:endParaRPr>
          </a:p>
          <a:p>
            <a:pPr marL="457200" marR="0" lvl="0" indent="0" algn="l" rtl="0">
              <a:lnSpc>
                <a:spcPct val="121428"/>
              </a:lnSpc>
              <a:spcBef>
                <a:spcPts val="800"/>
              </a:spcBef>
              <a:spcAft>
                <a:spcPts val="0"/>
              </a:spcAft>
              <a:buNone/>
            </a:pPr>
            <a:endParaRPr dirty="0"/>
          </a:p>
        </p:txBody>
      </p:sp>
      <p:pic>
        <p:nvPicPr>
          <p:cNvPr id="306" name="Google Shape;306;g3107fa2e98d_1_11"/>
          <p:cNvPicPr preferRelativeResize="0"/>
          <p:nvPr/>
        </p:nvPicPr>
        <p:blipFill rotWithShape="1">
          <a:blip r:embed="rId3">
            <a:alphaModFix/>
          </a:blip>
          <a:srcRect/>
          <a:stretch/>
        </p:blipFill>
        <p:spPr>
          <a:xfrm>
            <a:off x="6437929" y="110142"/>
            <a:ext cx="2157113" cy="640089"/>
          </a:xfrm>
          <a:prstGeom prst="rect">
            <a:avLst/>
          </a:prstGeom>
          <a:noFill/>
          <a:ln>
            <a:noFill/>
          </a:ln>
        </p:spPr>
      </p:pic>
      <p:pic>
        <p:nvPicPr>
          <p:cNvPr id="307" name="Google Shape;307;g3107fa2e98d_1_11"/>
          <p:cNvPicPr preferRelativeResize="0"/>
          <p:nvPr/>
        </p:nvPicPr>
        <p:blipFill>
          <a:blip r:embed="rId4">
            <a:alphaModFix/>
          </a:blip>
          <a:stretch>
            <a:fillRect/>
          </a:stretch>
        </p:blipFill>
        <p:spPr>
          <a:xfrm>
            <a:off x="6053769" y="1054914"/>
            <a:ext cx="3035300" cy="2129225"/>
          </a:xfrm>
          <a:prstGeom prst="rect">
            <a:avLst/>
          </a:prstGeom>
          <a:noFill/>
          <a:ln>
            <a:noFill/>
          </a:ln>
          <a:effectLst>
            <a:reflection endPos="30000" dist="38100" dir="5400000" fadeDir="5400012"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46494CD-F18B-F7C5-0CAF-82445BF84CD3}"/>
              </a:ext>
            </a:extLst>
          </p:cNvPr>
          <p:cNvGraphicFramePr>
            <a:graphicFrameLocks noGrp="1"/>
          </p:cNvGraphicFramePr>
          <p:nvPr>
            <p:extLst>
              <p:ext uri="{D42A27DB-BD31-4B8C-83A1-F6EECF244321}">
                <p14:modId xmlns:p14="http://schemas.microsoft.com/office/powerpoint/2010/main" val="275971707"/>
              </p:ext>
            </p:extLst>
          </p:nvPr>
        </p:nvGraphicFramePr>
        <p:xfrm>
          <a:off x="1626602" y="1804295"/>
          <a:ext cx="6324632" cy="2811780"/>
        </p:xfrm>
        <a:graphic>
          <a:graphicData uri="http://schemas.openxmlformats.org/drawingml/2006/table">
            <a:tbl>
              <a:tblPr firstRow="1" bandRow="1">
                <a:tableStyleId>{5C22544A-7EE6-4342-B048-85BDC9FD1C3A}</a:tableStyleId>
              </a:tblPr>
              <a:tblGrid>
                <a:gridCol w="1798352">
                  <a:extLst>
                    <a:ext uri="{9D8B030D-6E8A-4147-A177-3AD203B41FA5}">
                      <a16:colId xmlns:a16="http://schemas.microsoft.com/office/drawing/2014/main" val="794421855"/>
                    </a:ext>
                  </a:extLst>
                </a:gridCol>
                <a:gridCol w="4526280">
                  <a:extLst>
                    <a:ext uri="{9D8B030D-6E8A-4147-A177-3AD203B41FA5}">
                      <a16:colId xmlns:a16="http://schemas.microsoft.com/office/drawing/2014/main" val="2039002092"/>
                    </a:ext>
                  </a:extLst>
                </a:gridCol>
              </a:tblGrid>
              <a:tr h="6858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kern="1200" dirty="0">
                          <a:solidFill>
                            <a:prstClr val="black">
                              <a:lumMod val="65000"/>
                              <a:lumOff val="35000"/>
                            </a:prstClr>
                          </a:solidFill>
                          <a:latin typeface="+mn-lt"/>
                          <a:ea typeface="Open Sans Light"/>
                          <a:cs typeface="Open Sans Light"/>
                        </a:rPr>
                        <a:t>Public Information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200" b="1" kern="1200" dirty="0">
                        <a:solidFill>
                          <a:schemeClr val="accent2"/>
                        </a:solidFill>
                        <a:latin typeface="+mn-lt"/>
                        <a:ea typeface="Open Sans Light"/>
                        <a:cs typeface="Open Sans Light"/>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5388195"/>
                  </a:ext>
                </a:extLst>
              </a:tr>
              <a:tr h="75438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accent2">
                              <a:lumMod val="60000"/>
                              <a:lumOff val="40000"/>
                            </a:schemeClr>
                          </a:solidFill>
                          <a:latin typeface="+mn-lt"/>
                          <a:ea typeface="Open Sans Light"/>
                          <a:cs typeface="Open Sans Light"/>
                        </a:rPr>
                        <a:t>Federal Contract Information (FCI)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lgDash"/>
                      <a:round/>
                      <a:headEnd type="none" w="med" len="med"/>
                      <a:tailEnd type="none" w="med" len="med"/>
                    </a:lnT>
                    <a:lnB w="12700" cap="flat" cmpd="sng" algn="ctr">
                      <a:solidFill>
                        <a:schemeClr val="accent4"/>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0" kern="1200" dirty="0">
                          <a:solidFill>
                            <a:schemeClr val="accent2">
                              <a:lumMod val="60000"/>
                              <a:lumOff val="40000"/>
                            </a:schemeClr>
                          </a:solidFill>
                          <a:latin typeface="+mn-lt"/>
                          <a:ea typeface="Open Sans Light"/>
                          <a:cs typeface="Open Sans Light"/>
                        </a:rPr>
                        <a:t>Information, not intended for public release, that is provided by or generated for the Government under a contract to develop or deliver a product or service to the Government, but not including information provided by the Government to </a:t>
                      </a:r>
                      <a:r>
                        <a:rPr lang="en-US" sz="900" b="0" kern="1200">
                          <a:solidFill>
                            <a:schemeClr val="accent2">
                              <a:lumMod val="60000"/>
                              <a:lumOff val="40000"/>
                            </a:schemeClr>
                          </a:solidFill>
                          <a:latin typeface="+mn-lt"/>
                          <a:ea typeface="Open Sans Light"/>
                          <a:cs typeface="Open Sans Light"/>
                        </a:rPr>
                        <a:t>the public </a:t>
                      </a:r>
                      <a:r>
                        <a:rPr lang="en-US" sz="900" b="0" kern="1200" dirty="0">
                          <a:solidFill>
                            <a:schemeClr val="accent2">
                              <a:lumMod val="60000"/>
                              <a:lumOff val="40000"/>
                            </a:schemeClr>
                          </a:solidFill>
                          <a:latin typeface="+mn-lt"/>
                          <a:ea typeface="Open Sans Light"/>
                          <a:cs typeface="Open Sans Light"/>
                        </a:rPr>
                        <a:t>(such as that on public Web sites) or simple transactional information, such as that necessary to process payments.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lgDash"/>
                      <a:round/>
                      <a:headEnd type="none" w="med" len="med"/>
                      <a:tailEnd type="none" w="med" len="med"/>
                    </a:lnT>
                    <a:lnB w="12700" cap="flat" cmpd="sng" algn="ctr">
                      <a:solidFill>
                        <a:schemeClr val="accent4"/>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8599842"/>
                  </a:ext>
                </a:extLst>
              </a:tr>
              <a:tr h="6858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accent2"/>
                          </a:solidFill>
                          <a:latin typeface="+mn-lt"/>
                          <a:ea typeface="Open Sans Light"/>
                          <a:cs typeface="Open Sans Light"/>
                        </a:rPr>
                        <a:t>Controlled Unclassified Information (CUI)</a:t>
                      </a:r>
                      <a:r>
                        <a:rPr lang="en-US" sz="1200" b="1" kern="1200" baseline="30000" dirty="0">
                          <a:solidFill>
                            <a:schemeClr val="accent2"/>
                          </a:solidFill>
                          <a:latin typeface="+mn-lt"/>
                          <a:ea typeface="Open Sans Light"/>
                          <a:cs typeface="Open Sans Light"/>
                        </a:rPr>
                        <a: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lgDash"/>
                      <a:round/>
                      <a:headEnd type="none" w="med" len="med"/>
                      <a:tailEnd type="none" w="med" len="med"/>
                    </a:lnT>
                    <a:lnB w="12700" cap="flat" cmpd="sng" algn="ctr">
                      <a:solidFill>
                        <a:schemeClr val="accent4"/>
                      </a:solidFill>
                      <a:prstDash val="lg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0" i="0" kern="1200" dirty="0">
                          <a:solidFill>
                            <a:schemeClr val="accent2"/>
                          </a:solidFill>
                          <a:effectLst/>
                          <a:latin typeface="+mn-lt"/>
                          <a:ea typeface="+mn-ea"/>
                          <a:cs typeface="+mn-cs"/>
                        </a:rPr>
                        <a:t>Information that requires safeguarding or dissemination controls pursuant to and consistent with applicable law, regulations, and government-wide policies but is not classified under Executive Order 13526 or the Atomic Energy Act, as amended.</a:t>
                      </a:r>
                      <a:endParaRPr lang="en-US" sz="900" b="0" kern="1200" dirty="0">
                        <a:solidFill>
                          <a:schemeClr val="accent2"/>
                        </a:solidFill>
                        <a:latin typeface="+mn-lt"/>
                        <a:ea typeface="Open Sans Light"/>
                        <a:cs typeface="Open Sans Light"/>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lgDash"/>
                      <a:round/>
                      <a:headEnd type="none" w="med" len="med"/>
                      <a:tailEnd type="none" w="med" len="med"/>
                    </a:lnT>
                    <a:lnB w="12700" cap="flat" cmpd="sng" algn="ctr">
                      <a:solidFill>
                        <a:schemeClr val="accent4"/>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0648705"/>
                  </a:ext>
                </a:extLst>
              </a:tr>
              <a:tr h="68580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accent2">
                              <a:lumMod val="50000"/>
                            </a:schemeClr>
                          </a:solidFill>
                          <a:latin typeface="+mn-lt"/>
                          <a:ea typeface="Open Sans Light"/>
                          <a:cs typeface="Open Sans Light"/>
                        </a:rPr>
                        <a:t>Confidential / Secret /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accent2">
                              <a:lumMod val="50000"/>
                            </a:schemeClr>
                          </a:solidFill>
                          <a:latin typeface="+mn-lt"/>
                          <a:ea typeface="Open Sans Light"/>
                          <a:cs typeface="Open Sans Light"/>
                        </a:rPr>
                        <a:t>Top Secret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900" b="0" kern="1200" dirty="0">
                          <a:solidFill>
                            <a:prstClr val="black">
                              <a:lumMod val="65000"/>
                              <a:lumOff val="35000"/>
                            </a:prstClr>
                          </a:solidFill>
                          <a:latin typeface="+mn-lt"/>
                          <a:ea typeface="Open Sans Light"/>
                          <a:cs typeface="Open Sans Light"/>
                        </a:rPr>
                        <a:t>Information that has been determined to require protection against unauthorized disclosure and is marked to indicate its classified status when in documentary form. Unauthorized disclosure could reasonably be expected to cause varying degrees of damage to national security.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lgDash"/>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937049"/>
                  </a:ext>
                </a:extLst>
              </a:tr>
            </a:tbl>
          </a:graphicData>
        </a:graphic>
      </p:graphicFrame>
      <p:sp>
        <p:nvSpPr>
          <p:cNvPr id="2" name="Text Placeholder 1"/>
          <p:cNvSpPr>
            <a:spLocks noGrp="1"/>
          </p:cNvSpPr>
          <p:nvPr>
            <p:ph type="body" sz="quarter" idx="10"/>
          </p:nvPr>
        </p:nvSpPr>
        <p:spPr>
          <a:xfrm>
            <a:off x="584202" y="575841"/>
            <a:ext cx="8159749" cy="383260"/>
          </a:xfrm>
        </p:spPr>
        <p:txBody>
          <a:bodyPr/>
          <a:lstStyle/>
          <a:p>
            <a:r>
              <a:rPr lang="en-US" b="1" cap="none" dirty="0">
                <a:solidFill>
                  <a:schemeClr val="accent2"/>
                </a:solidFill>
                <a:latin typeface="Raleway"/>
                <a:sym typeface="Lato Black"/>
              </a:rPr>
              <a:t>Understanding Controlled Data Types</a:t>
            </a:r>
          </a:p>
        </p:txBody>
      </p:sp>
      <p:pic>
        <p:nvPicPr>
          <p:cNvPr id="17" name="Picture 16">
            <a:extLst>
              <a:ext uri="{FF2B5EF4-FFF2-40B4-BE49-F238E27FC236}">
                <a16:creationId xmlns:a16="http://schemas.microsoft.com/office/drawing/2014/main" id="{02E5A025-B9EC-4B3B-8A5A-78BE0B998494}"/>
              </a:ext>
            </a:extLst>
          </p:cNvPr>
          <p:cNvPicPr>
            <a:picLocks noChangeAspect="1"/>
          </p:cNvPicPr>
          <p:nvPr/>
        </p:nvPicPr>
        <p:blipFill>
          <a:blip r:embed="rId3"/>
          <a:stretch>
            <a:fillRect/>
          </a:stretch>
        </p:blipFill>
        <p:spPr>
          <a:xfrm>
            <a:off x="6983888" y="117350"/>
            <a:ext cx="1589247" cy="371905"/>
          </a:xfrm>
          <a:prstGeom prst="rect">
            <a:avLst/>
          </a:prstGeom>
        </p:spPr>
      </p:pic>
      <p:sp>
        <p:nvSpPr>
          <p:cNvPr id="13" name="Rectangle 12">
            <a:extLst>
              <a:ext uri="{FF2B5EF4-FFF2-40B4-BE49-F238E27FC236}">
                <a16:creationId xmlns:a16="http://schemas.microsoft.com/office/drawing/2014/main" id="{BBE38543-642A-7B69-A2E6-E11965A19105}"/>
              </a:ext>
            </a:extLst>
          </p:cNvPr>
          <p:cNvSpPr/>
          <p:nvPr/>
        </p:nvSpPr>
        <p:spPr>
          <a:xfrm>
            <a:off x="548683" y="959101"/>
            <a:ext cx="8011115" cy="6302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Tx/>
              <a:defRPr/>
            </a:pPr>
            <a:r>
              <a:rPr lang="en-US" sz="1350" b="1" kern="1200" dirty="0">
                <a:solidFill>
                  <a:schemeClr val="accent2">
                    <a:lumMod val="60000"/>
                    <a:lumOff val="40000"/>
                  </a:schemeClr>
                </a:solidFill>
                <a:latin typeface="Lato"/>
              </a:rPr>
              <a:t>Federal Contract Information </a:t>
            </a:r>
            <a:r>
              <a:rPr lang="en-US" sz="1350" kern="1200" dirty="0">
                <a:solidFill>
                  <a:schemeClr val="tx1"/>
                </a:solidFill>
                <a:latin typeface="Lato"/>
              </a:rPr>
              <a:t>is the lowest level of controlled data which requires the application of security requirements when processed, stored or transmitted as it is not intended for public release.</a:t>
            </a:r>
          </a:p>
        </p:txBody>
      </p:sp>
      <p:sp>
        <p:nvSpPr>
          <p:cNvPr id="3" name="Rectangle 2">
            <a:extLst>
              <a:ext uri="{FF2B5EF4-FFF2-40B4-BE49-F238E27FC236}">
                <a16:creationId xmlns:a16="http://schemas.microsoft.com/office/drawing/2014/main" id="{258A9689-CD6D-CD78-8644-A0A3AD39D75D}"/>
              </a:ext>
            </a:extLst>
          </p:cNvPr>
          <p:cNvSpPr/>
          <p:nvPr/>
        </p:nvSpPr>
        <p:spPr>
          <a:xfrm>
            <a:off x="614345" y="4934965"/>
            <a:ext cx="3321496" cy="1810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buClrTx/>
              <a:defRPr/>
            </a:pPr>
            <a:r>
              <a:rPr lang="en-US" sz="675" kern="1200" dirty="0">
                <a:solidFill>
                  <a:srgbClr val="4B5050"/>
                </a:solidFill>
                <a:latin typeface="Lato"/>
              </a:rPr>
              <a:t>Note: Covered Defense Information (CDI) is a subset of CUI </a:t>
            </a:r>
          </a:p>
        </p:txBody>
      </p:sp>
      <p:grpSp>
        <p:nvGrpSpPr>
          <p:cNvPr id="7" name="Group 6">
            <a:extLst>
              <a:ext uri="{FF2B5EF4-FFF2-40B4-BE49-F238E27FC236}">
                <a16:creationId xmlns:a16="http://schemas.microsoft.com/office/drawing/2014/main" id="{9141B0BC-366D-8234-ABEF-186D05750AD3}"/>
              </a:ext>
            </a:extLst>
          </p:cNvPr>
          <p:cNvGrpSpPr/>
          <p:nvPr/>
        </p:nvGrpSpPr>
        <p:grpSpPr>
          <a:xfrm>
            <a:off x="614344" y="1687243"/>
            <a:ext cx="1423778" cy="2977304"/>
            <a:chOff x="819126" y="2249658"/>
            <a:chExt cx="1898370" cy="3969738"/>
          </a:xfrm>
        </p:grpSpPr>
        <p:sp>
          <p:nvSpPr>
            <p:cNvPr id="4" name="Arrow: Down 3">
              <a:extLst>
                <a:ext uri="{FF2B5EF4-FFF2-40B4-BE49-F238E27FC236}">
                  <a16:creationId xmlns:a16="http://schemas.microsoft.com/office/drawing/2014/main" id="{45EF5094-2FF6-8D1E-E1D7-21173242DDD2}"/>
                </a:ext>
              </a:extLst>
            </p:cNvPr>
            <p:cNvSpPr/>
            <p:nvPr/>
          </p:nvSpPr>
          <p:spPr>
            <a:xfrm>
              <a:off x="1390806" y="2573585"/>
              <a:ext cx="755009" cy="3321884"/>
            </a:xfrm>
            <a:prstGeom prst="downArrow">
              <a:avLst/>
            </a:prstGeom>
            <a:gradFill flip="none" rotWithShape="1">
              <a:gsLst>
                <a:gs pos="1000">
                  <a:schemeClr val="accent2"/>
                </a:gs>
                <a:gs pos="100000">
                  <a:schemeClr val="accent1">
                    <a:tint val="23500"/>
                    <a:satMod val="16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a:extLst>
                <a:ext uri="{FF2B5EF4-FFF2-40B4-BE49-F238E27FC236}">
                  <a16:creationId xmlns:a16="http://schemas.microsoft.com/office/drawing/2014/main" id="{EB80BC7C-FCC8-BF5E-B568-56067C0C61CF}"/>
                </a:ext>
              </a:extLst>
            </p:cNvPr>
            <p:cNvSpPr/>
            <p:nvPr/>
          </p:nvSpPr>
          <p:spPr>
            <a:xfrm>
              <a:off x="819126" y="2249658"/>
              <a:ext cx="1898370" cy="2413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accent1"/>
                  </a:solidFill>
                </a:rPr>
                <a:t>Least Sensitive</a:t>
              </a:r>
            </a:p>
          </p:txBody>
        </p:sp>
        <p:sp>
          <p:nvSpPr>
            <p:cNvPr id="6" name="Rectangle 5">
              <a:extLst>
                <a:ext uri="{FF2B5EF4-FFF2-40B4-BE49-F238E27FC236}">
                  <a16:creationId xmlns:a16="http://schemas.microsoft.com/office/drawing/2014/main" id="{82D97FBD-0CA1-1BD6-0B4A-F79345C99625}"/>
                </a:ext>
              </a:extLst>
            </p:cNvPr>
            <p:cNvSpPr/>
            <p:nvPr/>
          </p:nvSpPr>
          <p:spPr>
            <a:xfrm>
              <a:off x="819126" y="5978039"/>
              <a:ext cx="1898370" cy="2413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accent2"/>
                  </a:solidFill>
                </a:rPr>
                <a:t>Most Sensitive</a:t>
              </a:r>
            </a:p>
          </p:txBody>
        </p:sp>
      </p:grpSp>
      <p:sp>
        <p:nvSpPr>
          <p:cNvPr id="8" name="Rectangle 7">
            <a:extLst>
              <a:ext uri="{FF2B5EF4-FFF2-40B4-BE49-F238E27FC236}">
                <a16:creationId xmlns:a16="http://schemas.microsoft.com/office/drawing/2014/main" id="{87A2F5BE-9A11-4281-9DDA-8300B312477F}"/>
              </a:ext>
            </a:extLst>
          </p:cNvPr>
          <p:cNvSpPr/>
          <p:nvPr/>
        </p:nvSpPr>
        <p:spPr>
          <a:xfrm>
            <a:off x="8164443" y="2807004"/>
            <a:ext cx="529894" cy="723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1"/>
                </a:solidFill>
              </a:rPr>
              <a:t>All CUI is FCI, but not vice versa</a:t>
            </a:r>
          </a:p>
        </p:txBody>
      </p:sp>
      <p:sp>
        <p:nvSpPr>
          <p:cNvPr id="10" name="Rectangle 9">
            <a:extLst>
              <a:ext uri="{FF2B5EF4-FFF2-40B4-BE49-F238E27FC236}">
                <a16:creationId xmlns:a16="http://schemas.microsoft.com/office/drawing/2014/main" id="{E00DD9E4-3CC1-07E8-2A45-C982737B897F}"/>
              </a:ext>
            </a:extLst>
          </p:cNvPr>
          <p:cNvSpPr/>
          <p:nvPr/>
        </p:nvSpPr>
        <p:spPr>
          <a:xfrm>
            <a:off x="7814432" y="2762336"/>
            <a:ext cx="141564" cy="151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D9443D98-C671-BC43-2ACB-F6131FBB078A}"/>
              </a:ext>
            </a:extLst>
          </p:cNvPr>
          <p:cNvSpPr/>
          <p:nvPr/>
        </p:nvSpPr>
        <p:spPr>
          <a:xfrm>
            <a:off x="7814432" y="3450416"/>
            <a:ext cx="141564" cy="151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2" name="Connector: Elbow 21">
            <a:extLst>
              <a:ext uri="{FF2B5EF4-FFF2-40B4-BE49-F238E27FC236}">
                <a16:creationId xmlns:a16="http://schemas.microsoft.com/office/drawing/2014/main" id="{D59A01D6-01EA-F5E8-50B5-F068CDF89965}"/>
              </a:ext>
            </a:extLst>
          </p:cNvPr>
          <p:cNvCxnSpPr>
            <a:cxnSpLocks/>
          </p:cNvCxnSpPr>
          <p:nvPr/>
        </p:nvCxnSpPr>
        <p:spPr>
          <a:xfrm>
            <a:off x="7880452" y="2837837"/>
            <a:ext cx="9525" cy="688080"/>
          </a:xfrm>
          <a:prstGeom prst="bentConnector3">
            <a:avLst>
              <a:gd name="adj1" fmla="val 18000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11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033fff972a_0_34"/>
          <p:cNvSpPr txBox="1">
            <a:spLocks noGrp="1"/>
          </p:cNvSpPr>
          <p:nvPr>
            <p:ph type="body" idx="1"/>
          </p:nvPr>
        </p:nvSpPr>
        <p:spPr>
          <a:xfrm>
            <a:off x="460449" y="110142"/>
            <a:ext cx="7953300" cy="3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dirty="0">
                <a:solidFill>
                  <a:schemeClr val="accent2"/>
                </a:solidFill>
                <a:latin typeface="Raleway"/>
                <a:ea typeface="Raleway"/>
                <a:cs typeface="Raleway"/>
                <a:sym typeface="Raleway"/>
              </a:rPr>
              <a:t>Significance of FAR 52.204-21</a:t>
            </a:r>
            <a:endParaRPr b="1" dirty="0">
              <a:solidFill>
                <a:srgbClr val="3A3838"/>
              </a:solidFill>
              <a:latin typeface="Raleway"/>
              <a:ea typeface="Raleway"/>
              <a:cs typeface="Raleway"/>
              <a:sym typeface="Raleway"/>
            </a:endParaRPr>
          </a:p>
          <a:p>
            <a:pPr marL="0" lvl="0" indent="0" algn="l" rtl="0">
              <a:lnSpc>
                <a:spcPct val="100000"/>
              </a:lnSpc>
              <a:spcBef>
                <a:spcPts val="0"/>
              </a:spcBef>
              <a:spcAft>
                <a:spcPts val="0"/>
              </a:spcAft>
              <a:buClr>
                <a:schemeClr val="accent1"/>
              </a:buClr>
              <a:buSzPts val="2200"/>
              <a:buNone/>
            </a:pPr>
            <a:endParaRPr dirty="0">
              <a:latin typeface="Raleway"/>
              <a:ea typeface="Raleway"/>
              <a:cs typeface="Raleway"/>
              <a:sym typeface="Raleway"/>
            </a:endParaRPr>
          </a:p>
        </p:txBody>
      </p:sp>
      <p:sp>
        <p:nvSpPr>
          <p:cNvPr id="313" name="Google Shape;313;g3033fff972a_0_34"/>
          <p:cNvSpPr/>
          <p:nvPr/>
        </p:nvSpPr>
        <p:spPr>
          <a:xfrm>
            <a:off x="95275" y="669333"/>
            <a:ext cx="5436900" cy="4056300"/>
          </a:xfrm>
          <a:prstGeom prst="rect">
            <a:avLst/>
          </a:prstGeom>
          <a:noFill/>
          <a:ln>
            <a:noFill/>
          </a:ln>
        </p:spPr>
        <p:txBody>
          <a:bodyPr spcFirstLastPara="1" wrap="square" lIns="91425" tIns="45700" rIns="91425" bIns="45700" anchor="t" anchorCtr="0">
            <a:noAutofit/>
          </a:bodyPr>
          <a:lstStyle/>
          <a:p>
            <a:pPr marL="0" marR="0" lvl="0" indent="0" algn="l" rtl="0">
              <a:lnSpc>
                <a:spcPct val="121428"/>
              </a:lnSpc>
              <a:spcBef>
                <a:spcPts val="0"/>
              </a:spcBef>
              <a:spcAft>
                <a:spcPts val="0"/>
              </a:spcAft>
              <a:buNone/>
            </a:pPr>
            <a:r>
              <a:rPr lang="en-US" sz="1500" b="1" dirty="0">
                <a:solidFill>
                  <a:schemeClr val="dk1"/>
                </a:solidFill>
                <a:latin typeface="Raleway"/>
                <a:ea typeface="Raleway"/>
                <a:cs typeface="Raleway"/>
                <a:sym typeface="Raleway"/>
              </a:rPr>
              <a:t>What is so impactful about this FAR clause?</a:t>
            </a:r>
            <a:endParaRPr sz="1500" b="1" dirty="0">
              <a:solidFill>
                <a:schemeClr val="dk1"/>
              </a:solidFill>
              <a:latin typeface="Raleway"/>
              <a:ea typeface="Raleway"/>
              <a:cs typeface="Raleway"/>
              <a:sym typeface="Raleway"/>
            </a:endParaRPr>
          </a:p>
          <a:p>
            <a:pPr marL="457200" lvl="0" indent="-323850" algn="l" rtl="0">
              <a:lnSpc>
                <a:spcPct val="115000"/>
              </a:lnSpc>
              <a:spcBef>
                <a:spcPts val="600"/>
              </a:spcBef>
              <a:spcAft>
                <a:spcPts val="0"/>
              </a:spcAft>
              <a:buClr>
                <a:schemeClr val="dk1"/>
              </a:buClr>
              <a:buSzPts val="1500"/>
              <a:buFont typeface="Raleway"/>
              <a:buChar char="●"/>
            </a:pPr>
            <a:r>
              <a:rPr lang="en-US" sz="1500" dirty="0">
                <a:solidFill>
                  <a:schemeClr val="dk1"/>
                </a:solidFill>
                <a:highlight>
                  <a:srgbClr val="FFFFFF"/>
                </a:highlight>
                <a:latin typeface="Raleway"/>
                <a:ea typeface="Raleway"/>
                <a:cs typeface="Raleway"/>
                <a:sym typeface="Raleway"/>
              </a:rPr>
              <a:t>IT security controls can be burdensome when they apply (e.g., clause requires compliance with 15 basic security safeguards for handling FCI).</a:t>
            </a:r>
            <a:endParaRPr sz="1500" dirty="0">
              <a:solidFill>
                <a:schemeClr val="dk1"/>
              </a:solidFill>
              <a:highlight>
                <a:schemeClr val="lt1"/>
              </a:highlight>
              <a:latin typeface="Raleway"/>
              <a:ea typeface="Raleway"/>
              <a:cs typeface="Raleway"/>
              <a:sym typeface="Raleway"/>
            </a:endParaRPr>
          </a:p>
          <a:p>
            <a:pPr marL="457200" lvl="0" indent="-323850" algn="l" rtl="0">
              <a:lnSpc>
                <a:spcPct val="121428"/>
              </a:lnSpc>
              <a:spcBef>
                <a:spcPts val="0"/>
              </a:spcBef>
              <a:spcAft>
                <a:spcPts val="0"/>
              </a:spcAft>
              <a:buClr>
                <a:schemeClr val="dk1"/>
              </a:buClr>
              <a:buSzPts val="1500"/>
              <a:buFont typeface="Raleway"/>
              <a:buChar char="●"/>
            </a:pPr>
            <a:r>
              <a:rPr lang="en-US" sz="1500" dirty="0">
                <a:solidFill>
                  <a:schemeClr val="dk1"/>
                </a:solidFill>
                <a:highlight>
                  <a:schemeClr val="lt1"/>
                </a:highlight>
                <a:latin typeface="Raleway"/>
                <a:ea typeface="Raleway"/>
                <a:cs typeface="Raleway"/>
                <a:sym typeface="Raleway"/>
              </a:rPr>
              <a:t>We are seeing increased Government scrutiny around cybersecurity protections for federally funded research (both basic research and restricted research).</a:t>
            </a:r>
            <a:endParaRPr sz="1500" dirty="0">
              <a:solidFill>
                <a:schemeClr val="dk1"/>
              </a:solidFill>
              <a:highlight>
                <a:srgbClr val="FFFFFF"/>
              </a:highlight>
              <a:latin typeface="Raleway"/>
              <a:ea typeface="Raleway"/>
              <a:cs typeface="Raleway"/>
              <a:sym typeface="Raleway"/>
            </a:endParaRPr>
          </a:p>
          <a:p>
            <a:pPr marL="0" marR="0" lvl="0" indent="0" algn="l" rtl="0">
              <a:lnSpc>
                <a:spcPct val="121428"/>
              </a:lnSpc>
              <a:spcBef>
                <a:spcPts val="0"/>
              </a:spcBef>
              <a:spcAft>
                <a:spcPts val="0"/>
              </a:spcAft>
              <a:buNone/>
            </a:pPr>
            <a:endParaRPr sz="1000" dirty="0">
              <a:solidFill>
                <a:schemeClr val="dk1"/>
              </a:solidFill>
              <a:highlight>
                <a:srgbClr val="FFFFFF"/>
              </a:highlight>
              <a:latin typeface="Raleway"/>
              <a:ea typeface="Raleway"/>
              <a:cs typeface="Raleway"/>
              <a:sym typeface="Raleway"/>
            </a:endParaRPr>
          </a:p>
          <a:p>
            <a:pPr marL="0" marR="0" lvl="0" indent="0" algn="l" rtl="0">
              <a:lnSpc>
                <a:spcPct val="121428"/>
              </a:lnSpc>
              <a:spcBef>
                <a:spcPts val="0"/>
              </a:spcBef>
              <a:spcAft>
                <a:spcPts val="0"/>
              </a:spcAft>
              <a:buNone/>
            </a:pPr>
            <a:r>
              <a:rPr lang="en-US" sz="1500" b="1" dirty="0">
                <a:solidFill>
                  <a:schemeClr val="dk1"/>
                </a:solidFill>
                <a:highlight>
                  <a:srgbClr val="FFFFFF"/>
                </a:highlight>
                <a:latin typeface="Raleway"/>
                <a:ea typeface="Raleway"/>
                <a:cs typeface="Raleway"/>
                <a:sym typeface="Raleway"/>
              </a:rPr>
              <a:t>Why is this so important now?</a:t>
            </a:r>
            <a:endParaRPr sz="1500" b="1" dirty="0">
              <a:solidFill>
                <a:schemeClr val="dk1"/>
              </a:solidFill>
              <a:highlight>
                <a:srgbClr val="FFFFFF"/>
              </a:highlight>
              <a:latin typeface="Raleway"/>
              <a:ea typeface="Raleway"/>
              <a:cs typeface="Raleway"/>
              <a:sym typeface="Raleway"/>
            </a:endParaRPr>
          </a:p>
          <a:p>
            <a:pPr marL="457200" lvl="0" indent="-323850" algn="l" rtl="0">
              <a:lnSpc>
                <a:spcPct val="121428"/>
              </a:lnSpc>
              <a:spcBef>
                <a:spcPts val="0"/>
              </a:spcBef>
              <a:spcAft>
                <a:spcPts val="0"/>
              </a:spcAft>
              <a:buClr>
                <a:schemeClr val="dk1"/>
              </a:buClr>
              <a:buSzPts val="1500"/>
              <a:buFont typeface="Raleway"/>
              <a:buChar char="●"/>
            </a:pPr>
            <a:r>
              <a:rPr lang="en-US" sz="1500" dirty="0">
                <a:solidFill>
                  <a:schemeClr val="dk1"/>
                </a:solidFill>
                <a:highlight>
                  <a:schemeClr val="lt1"/>
                </a:highlight>
                <a:latin typeface="Raleway"/>
                <a:ea typeface="Raleway"/>
                <a:cs typeface="Raleway"/>
                <a:sym typeface="Raleway"/>
              </a:rPr>
              <a:t>Effort underway to heighten research data protections and provide tools/knowledge to USC community. </a:t>
            </a:r>
            <a:endParaRPr sz="1500" dirty="0">
              <a:solidFill>
                <a:schemeClr val="dk1"/>
              </a:solidFill>
              <a:highlight>
                <a:schemeClr val="lt1"/>
              </a:highlight>
              <a:latin typeface="Raleway"/>
              <a:ea typeface="Raleway"/>
              <a:cs typeface="Raleway"/>
              <a:sym typeface="Raleway"/>
            </a:endParaRPr>
          </a:p>
          <a:p>
            <a:pPr marL="457200" lvl="0" indent="-323850" algn="l" rtl="0">
              <a:lnSpc>
                <a:spcPct val="121428"/>
              </a:lnSpc>
              <a:spcBef>
                <a:spcPts val="0"/>
              </a:spcBef>
              <a:spcAft>
                <a:spcPts val="0"/>
              </a:spcAft>
              <a:buClr>
                <a:schemeClr val="dk1"/>
              </a:buClr>
              <a:buSzPts val="1500"/>
              <a:buFont typeface="Raleway"/>
              <a:buChar char="●"/>
            </a:pPr>
            <a:r>
              <a:rPr lang="en-US" sz="1500" dirty="0">
                <a:solidFill>
                  <a:schemeClr val="dk1"/>
                </a:solidFill>
                <a:highlight>
                  <a:schemeClr val="lt1"/>
                </a:highlight>
                <a:latin typeface="Raleway"/>
                <a:ea typeface="Raleway"/>
                <a:cs typeface="Raleway"/>
                <a:sym typeface="Raleway"/>
              </a:rPr>
              <a:t>Goal: continue to meet security requirements and obtain research grants.</a:t>
            </a:r>
            <a:endParaRPr sz="1500" dirty="0">
              <a:solidFill>
                <a:schemeClr val="dk1"/>
              </a:solidFill>
              <a:highlight>
                <a:schemeClr val="lt1"/>
              </a:highlight>
              <a:latin typeface="Raleway"/>
              <a:ea typeface="Raleway"/>
              <a:cs typeface="Raleway"/>
              <a:sym typeface="Raleway"/>
            </a:endParaRPr>
          </a:p>
          <a:p>
            <a:pPr marL="457200" lvl="0" indent="-323850" algn="l" rtl="0">
              <a:lnSpc>
                <a:spcPct val="115000"/>
              </a:lnSpc>
              <a:spcBef>
                <a:spcPts val="0"/>
              </a:spcBef>
              <a:spcAft>
                <a:spcPts val="0"/>
              </a:spcAft>
              <a:buClr>
                <a:schemeClr val="dk1"/>
              </a:buClr>
              <a:buSzPts val="1500"/>
              <a:buFont typeface="Raleway"/>
              <a:buChar char="●"/>
            </a:pPr>
            <a:r>
              <a:rPr lang="en-US" sz="1500" dirty="0">
                <a:solidFill>
                  <a:schemeClr val="dk1"/>
                </a:solidFill>
                <a:highlight>
                  <a:schemeClr val="lt1"/>
                </a:highlight>
                <a:latin typeface="Raleway"/>
                <a:ea typeface="Raleway"/>
                <a:cs typeface="Raleway"/>
                <a:sym typeface="Raleway"/>
              </a:rPr>
              <a:t>High likelihood of expanded use of these clauses by federal sponsors.</a:t>
            </a:r>
            <a:endParaRPr sz="1500" dirty="0">
              <a:solidFill>
                <a:schemeClr val="dk1"/>
              </a:solidFill>
              <a:highlight>
                <a:schemeClr val="lt1"/>
              </a:highlight>
              <a:latin typeface="Raleway"/>
              <a:ea typeface="Raleway"/>
              <a:cs typeface="Raleway"/>
              <a:sym typeface="Raleway"/>
            </a:endParaRPr>
          </a:p>
          <a:p>
            <a:pPr marL="457200" lvl="0" indent="0" algn="l" rtl="0">
              <a:lnSpc>
                <a:spcPct val="121428"/>
              </a:lnSpc>
              <a:spcBef>
                <a:spcPts val="0"/>
              </a:spcBef>
              <a:spcAft>
                <a:spcPts val="0"/>
              </a:spcAft>
              <a:buClr>
                <a:schemeClr val="dk1"/>
              </a:buClr>
              <a:buSzPts val="1100"/>
              <a:buFont typeface="Arial"/>
              <a:buNone/>
            </a:pPr>
            <a:endParaRPr sz="1500" dirty="0">
              <a:solidFill>
                <a:schemeClr val="dk1"/>
              </a:solidFill>
              <a:highlight>
                <a:schemeClr val="lt1"/>
              </a:highlight>
              <a:latin typeface="Raleway"/>
              <a:ea typeface="Raleway"/>
              <a:cs typeface="Raleway"/>
              <a:sym typeface="Raleway"/>
            </a:endParaRPr>
          </a:p>
          <a:p>
            <a:pPr marL="457200" marR="0" lvl="0" indent="0" algn="l" rtl="0">
              <a:lnSpc>
                <a:spcPct val="121428"/>
              </a:lnSpc>
              <a:spcBef>
                <a:spcPts val="0"/>
              </a:spcBef>
              <a:spcAft>
                <a:spcPts val="0"/>
              </a:spcAft>
              <a:buNone/>
            </a:pPr>
            <a:endParaRPr sz="1500" i="1" dirty="0">
              <a:solidFill>
                <a:srgbClr val="1F1F1F"/>
              </a:solidFill>
              <a:highlight>
                <a:srgbClr val="FFFFFF"/>
              </a:highlight>
              <a:latin typeface="Raleway"/>
              <a:ea typeface="Raleway"/>
              <a:cs typeface="Raleway"/>
              <a:sym typeface="Raleway"/>
            </a:endParaRPr>
          </a:p>
          <a:p>
            <a:pPr marL="0" marR="0" lvl="0" indent="0" algn="l" rtl="0">
              <a:lnSpc>
                <a:spcPct val="121428"/>
              </a:lnSpc>
              <a:spcBef>
                <a:spcPts val="0"/>
              </a:spcBef>
              <a:spcAft>
                <a:spcPts val="0"/>
              </a:spcAft>
              <a:buNone/>
            </a:pPr>
            <a:endParaRPr sz="1500" b="1" dirty="0">
              <a:solidFill>
                <a:srgbClr val="1F1F1F"/>
              </a:solidFill>
              <a:highlight>
                <a:srgbClr val="FFFFFF"/>
              </a:highlight>
              <a:latin typeface="Raleway"/>
              <a:ea typeface="Raleway"/>
              <a:cs typeface="Raleway"/>
              <a:sym typeface="Raleway"/>
            </a:endParaRPr>
          </a:p>
          <a:p>
            <a:pPr marL="0" lvl="0" indent="0" algn="l" rtl="0">
              <a:lnSpc>
                <a:spcPct val="115000"/>
              </a:lnSpc>
              <a:spcBef>
                <a:spcPts val="1200"/>
              </a:spcBef>
              <a:spcAft>
                <a:spcPts val="0"/>
              </a:spcAft>
              <a:buNone/>
            </a:pPr>
            <a:r>
              <a:rPr lang="en-US" sz="1500" dirty="0">
                <a:solidFill>
                  <a:schemeClr val="dk1"/>
                </a:solidFill>
                <a:latin typeface="Raleway"/>
                <a:ea typeface="Raleway"/>
                <a:cs typeface="Raleway"/>
                <a:sym typeface="Raleway"/>
              </a:rPr>
              <a:t> </a:t>
            </a:r>
            <a:endParaRPr sz="1500" i="1" dirty="0">
              <a:solidFill>
                <a:schemeClr val="dk1"/>
              </a:solidFill>
              <a:latin typeface="Raleway"/>
              <a:ea typeface="Raleway"/>
              <a:cs typeface="Raleway"/>
              <a:sym typeface="Raleway"/>
            </a:endParaRPr>
          </a:p>
          <a:p>
            <a:pPr marL="0" lvl="0" indent="0" algn="l" rtl="0">
              <a:lnSpc>
                <a:spcPct val="115000"/>
              </a:lnSpc>
              <a:spcBef>
                <a:spcPts val="1200"/>
              </a:spcBef>
              <a:spcAft>
                <a:spcPts val="0"/>
              </a:spcAft>
              <a:buNone/>
            </a:pPr>
            <a:endParaRPr sz="1500" b="1" dirty="0">
              <a:solidFill>
                <a:schemeClr val="dk1"/>
              </a:solidFill>
              <a:latin typeface="Raleway"/>
              <a:ea typeface="Raleway"/>
              <a:cs typeface="Raleway"/>
              <a:sym typeface="Raleway"/>
            </a:endParaRPr>
          </a:p>
          <a:p>
            <a:pPr marL="0" marR="0" lvl="0" indent="0" algn="l" rtl="0">
              <a:lnSpc>
                <a:spcPct val="121428"/>
              </a:lnSpc>
              <a:spcBef>
                <a:spcPts val="1200"/>
              </a:spcBef>
              <a:spcAft>
                <a:spcPts val="0"/>
              </a:spcAft>
              <a:buNone/>
            </a:pPr>
            <a:endParaRPr b="1" dirty="0">
              <a:solidFill>
                <a:srgbClr val="3A3838"/>
              </a:solidFill>
              <a:latin typeface="Raleway"/>
              <a:ea typeface="Raleway"/>
              <a:cs typeface="Raleway"/>
              <a:sym typeface="Raleway"/>
            </a:endParaRPr>
          </a:p>
          <a:p>
            <a:pPr marL="457200" marR="0" lvl="0" indent="0" algn="l" rtl="0">
              <a:lnSpc>
                <a:spcPct val="121428"/>
              </a:lnSpc>
              <a:spcBef>
                <a:spcPts val="800"/>
              </a:spcBef>
              <a:spcAft>
                <a:spcPts val="0"/>
              </a:spcAft>
              <a:buNone/>
            </a:pPr>
            <a:endParaRPr dirty="0"/>
          </a:p>
        </p:txBody>
      </p:sp>
      <p:pic>
        <p:nvPicPr>
          <p:cNvPr id="314" name="Google Shape;314;g3033fff972a_0_34"/>
          <p:cNvPicPr preferRelativeResize="0"/>
          <p:nvPr/>
        </p:nvPicPr>
        <p:blipFill rotWithShape="1">
          <a:blip r:embed="rId3">
            <a:alphaModFix/>
          </a:blip>
          <a:srcRect/>
          <a:stretch/>
        </p:blipFill>
        <p:spPr>
          <a:xfrm>
            <a:off x="6437929" y="110142"/>
            <a:ext cx="2157113" cy="640089"/>
          </a:xfrm>
          <a:prstGeom prst="rect">
            <a:avLst/>
          </a:prstGeom>
          <a:noFill/>
          <a:ln>
            <a:noFill/>
          </a:ln>
        </p:spPr>
      </p:pic>
      <p:pic>
        <p:nvPicPr>
          <p:cNvPr id="315" name="Google Shape;315;g3033fff972a_0_34"/>
          <p:cNvPicPr preferRelativeResize="0"/>
          <p:nvPr/>
        </p:nvPicPr>
        <p:blipFill rotWithShape="1">
          <a:blip r:embed="rId4">
            <a:alphaModFix/>
          </a:blip>
          <a:srcRect l="11355" r="11347"/>
          <a:stretch/>
        </p:blipFill>
        <p:spPr>
          <a:xfrm>
            <a:off x="5642276" y="1438341"/>
            <a:ext cx="3406449" cy="2266825"/>
          </a:xfrm>
          <a:prstGeom prst="rect">
            <a:avLst/>
          </a:prstGeom>
          <a:noFill/>
          <a:ln>
            <a:noFill/>
          </a:ln>
          <a:effectLst>
            <a:reflection endPos="30000" dist="38100" dir="5400000" fadeDir="5400012"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4202" y="575841"/>
            <a:ext cx="8159749" cy="383260"/>
          </a:xfrm>
        </p:spPr>
        <p:txBody>
          <a:bodyPr/>
          <a:lstStyle/>
          <a:p>
            <a:r>
              <a:rPr lang="en-US" b="1" cap="none" dirty="0">
                <a:solidFill>
                  <a:schemeClr val="accent2"/>
                </a:solidFill>
                <a:latin typeface="Raleway"/>
                <a:sym typeface="Lato Black"/>
              </a:rPr>
              <a:t>Identifying FCI</a:t>
            </a:r>
          </a:p>
        </p:txBody>
      </p:sp>
      <p:pic>
        <p:nvPicPr>
          <p:cNvPr id="17" name="Picture 16">
            <a:extLst>
              <a:ext uri="{FF2B5EF4-FFF2-40B4-BE49-F238E27FC236}">
                <a16:creationId xmlns:a16="http://schemas.microsoft.com/office/drawing/2014/main" id="{02E5A025-B9EC-4B3B-8A5A-78BE0B998494}"/>
              </a:ext>
            </a:extLst>
          </p:cNvPr>
          <p:cNvPicPr>
            <a:picLocks noChangeAspect="1"/>
          </p:cNvPicPr>
          <p:nvPr/>
        </p:nvPicPr>
        <p:blipFill>
          <a:blip r:embed="rId3"/>
          <a:stretch>
            <a:fillRect/>
          </a:stretch>
        </p:blipFill>
        <p:spPr>
          <a:xfrm>
            <a:off x="6983888" y="117350"/>
            <a:ext cx="1589247" cy="371905"/>
          </a:xfrm>
          <a:prstGeom prst="rect">
            <a:avLst/>
          </a:prstGeom>
        </p:spPr>
      </p:pic>
      <p:sp>
        <p:nvSpPr>
          <p:cNvPr id="13" name="Rectangle 12">
            <a:extLst>
              <a:ext uri="{FF2B5EF4-FFF2-40B4-BE49-F238E27FC236}">
                <a16:creationId xmlns:a16="http://schemas.microsoft.com/office/drawing/2014/main" id="{BBE38543-642A-7B69-A2E6-E11965A19105}"/>
              </a:ext>
            </a:extLst>
          </p:cNvPr>
          <p:cNvSpPr/>
          <p:nvPr/>
        </p:nvSpPr>
        <p:spPr>
          <a:xfrm>
            <a:off x="518818" y="970534"/>
            <a:ext cx="8011115" cy="6302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spcBef>
                <a:spcPts val="450"/>
              </a:spcBef>
              <a:buClrTx/>
              <a:defRPr/>
            </a:pPr>
            <a:r>
              <a:rPr lang="en-US" sz="1200" b="1" kern="1200" dirty="0">
                <a:solidFill>
                  <a:schemeClr val="tx1"/>
                </a:solidFill>
                <a:latin typeface="Lato"/>
              </a:rPr>
              <a:t>Because of the lack of defined categories and broad applicability, FCI may be most easily identified by confirming that it does not fall into other categories.</a:t>
            </a:r>
          </a:p>
          <a:p>
            <a:pPr marL="214313" indent="-214313" defTabSz="685800">
              <a:spcBef>
                <a:spcPts val="450"/>
              </a:spcBef>
              <a:buClrTx/>
              <a:buFont typeface="Arial" panose="020B0604020202020204" pitchFamily="34" charset="0"/>
              <a:buChar char="•"/>
              <a:defRPr/>
            </a:pPr>
            <a:r>
              <a:rPr lang="en-US" sz="1050" dirty="0">
                <a:solidFill>
                  <a:schemeClr val="tx1"/>
                </a:solidFill>
                <a:latin typeface="Lato"/>
              </a:rPr>
              <a:t>Documents marked “Not for Public Release” constitute FCI unless supplemental marking are present</a:t>
            </a:r>
            <a:endParaRPr lang="en-US" sz="1050" kern="1200" dirty="0">
              <a:solidFill>
                <a:schemeClr val="tx1"/>
              </a:solidFill>
              <a:latin typeface="Lato"/>
            </a:endParaRPr>
          </a:p>
        </p:txBody>
      </p:sp>
      <p:grpSp>
        <p:nvGrpSpPr>
          <p:cNvPr id="122" name="Group 121">
            <a:extLst>
              <a:ext uri="{FF2B5EF4-FFF2-40B4-BE49-F238E27FC236}">
                <a16:creationId xmlns:a16="http://schemas.microsoft.com/office/drawing/2014/main" id="{C706DA59-2971-9151-435A-67415824381D}"/>
              </a:ext>
            </a:extLst>
          </p:cNvPr>
          <p:cNvGrpSpPr/>
          <p:nvPr/>
        </p:nvGrpSpPr>
        <p:grpSpPr>
          <a:xfrm>
            <a:off x="975292" y="1657984"/>
            <a:ext cx="7193416" cy="3485516"/>
            <a:chOff x="954097" y="2149580"/>
            <a:chExt cx="9591221" cy="4647354"/>
          </a:xfrm>
        </p:grpSpPr>
        <p:pic>
          <p:nvPicPr>
            <p:cNvPr id="18" name="Graphic 17" descr="Tag with solid fill">
              <a:extLst>
                <a:ext uri="{FF2B5EF4-FFF2-40B4-BE49-F238E27FC236}">
                  <a16:creationId xmlns:a16="http://schemas.microsoft.com/office/drawing/2014/main" id="{9E7F5A7C-6EBA-3B69-EF5F-CAA307F18A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2932" y="4126101"/>
              <a:ext cx="914400" cy="914400"/>
            </a:xfrm>
            <a:prstGeom prst="rect">
              <a:avLst/>
            </a:prstGeom>
          </p:spPr>
        </p:pic>
        <p:pic>
          <p:nvPicPr>
            <p:cNvPr id="32" name="Graphic 31" descr="Tag outline">
              <a:extLst>
                <a:ext uri="{FF2B5EF4-FFF2-40B4-BE49-F238E27FC236}">
                  <a16:creationId xmlns:a16="http://schemas.microsoft.com/office/drawing/2014/main" id="{80E059F7-2BDD-2D02-EC71-1C6F6D6CF0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47077" y="5461488"/>
              <a:ext cx="914400" cy="914400"/>
            </a:xfrm>
            <a:prstGeom prst="rect">
              <a:avLst/>
            </a:prstGeom>
          </p:spPr>
        </p:pic>
        <p:sp>
          <p:nvSpPr>
            <p:cNvPr id="8" name="Rectangle: Rounded Corners 7">
              <a:extLst>
                <a:ext uri="{FF2B5EF4-FFF2-40B4-BE49-F238E27FC236}">
                  <a16:creationId xmlns:a16="http://schemas.microsoft.com/office/drawing/2014/main" id="{92BD855D-E335-E46C-988C-E24552C260B8}"/>
                </a:ext>
              </a:extLst>
            </p:cNvPr>
            <p:cNvSpPr/>
            <p:nvPr/>
          </p:nvSpPr>
          <p:spPr>
            <a:xfrm>
              <a:off x="1859060" y="3629033"/>
              <a:ext cx="947800" cy="640080"/>
            </a:xfrm>
            <a:prstGeom prst="roundRect">
              <a:avLst/>
            </a:prstGeom>
            <a:noFill/>
            <a:ln w="28575">
              <a:solidFill>
                <a:srgbClr val="991B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solidFill>
                </a:rPr>
                <a:t>Data received</a:t>
              </a:r>
            </a:p>
          </p:txBody>
        </p:sp>
        <p:sp>
          <p:nvSpPr>
            <p:cNvPr id="10" name="Rectangle: Rounded Corners 9">
              <a:extLst>
                <a:ext uri="{FF2B5EF4-FFF2-40B4-BE49-F238E27FC236}">
                  <a16:creationId xmlns:a16="http://schemas.microsoft.com/office/drawing/2014/main" id="{C094B1A4-D6F1-39CF-5C63-81FA72A051C4}"/>
                </a:ext>
              </a:extLst>
            </p:cNvPr>
            <p:cNvSpPr/>
            <p:nvPr/>
          </p:nvSpPr>
          <p:spPr>
            <a:xfrm>
              <a:off x="3391415" y="3629033"/>
              <a:ext cx="1925273" cy="64008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t>Is Information labelled as CUI or higher sensitivity?</a:t>
              </a:r>
            </a:p>
          </p:txBody>
        </p:sp>
        <p:sp>
          <p:nvSpPr>
            <p:cNvPr id="11" name="Rectangle: Rounded Corners 10">
              <a:extLst>
                <a:ext uri="{FF2B5EF4-FFF2-40B4-BE49-F238E27FC236}">
                  <a16:creationId xmlns:a16="http://schemas.microsoft.com/office/drawing/2014/main" id="{9541C484-E060-042C-F4FB-0A5B1F1D441A}"/>
                </a:ext>
              </a:extLst>
            </p:cNvPr>
            <p:cNvSpPr/>
            <p:nvPr/>
          </p:nvSpPr>
          <p:spPr>
            <a:xfrm>
              <a:off x="5937542" y="2149580"/>
              <a:ext cx="1925273" cy="79806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t>Treat information based on label present </a:t>
              </a:r>
            </a:p>
            <a:p>
              <a:pPr algn="ctr"/>
              <a:r>
                <a:rPr lang="en-US" sz="900" b="1" dirty="0"/>
                <a:t>(CUI, Secret, etc.)</a:t>
              </a:r>
            </a:p>
          </p:txBody>
        </p:sp>
        <p:sp>
          <p:nvSpPr>
            <p:cNvPr id="12" name="Rectangle: Rounded Corners 11">
              <a:extLst>
                <a:ext uri="{FF2B5EF4-FFF2-40B4-BE49-F238E27FC236}">
                  <a16:creationId xmlns:a16="http://schemas.microsoft.com/office/drawing/2014/main" id="{18819424-9662-6A87-6DBB-434BE7B2BB77}"/>
                </a:ext>
              </a:extLst>
            </p:cNvPr>
            <p:cNvSpPr/>
            <p:nvPr/>
          </p:nvSpPr>
          <p:spPr>
            <a:xfrm>
              <a:off x="5937542" y="4956425"/>
              <a:ext cx="1925273" cy="64008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t>Is the information public?</a:t>
              </a:r>
            </a:p>
          </p:txBody>
        </p:sp>
        <p:sp>
          <p:nvSpPr>
            <p:cNvPr id="14" name="Rectangle: Rounded Corners 13">
              <a:extLst>
                <a:ext uri="{FF2B5EF4-FFF2-40B4-BE49-F238E27FC236}">
                  <a16:creationId xmlns:a16="http://schemas.microsoft.com/office/drawing/2014/main" id="{48B1D879-2DC2-20FB-EA57-D0EE8ACC3470}"/>
                </a:ext>
              </a:extLst>
            </p:cNvPr>
            <p:cNvSpPr/>
            <p:nvPr/>
          </p:nvSpPr>
          <p:spPr>
            <a:xfrm>
              <a:off x="8513158" y="3904270"/>
              <a:ext cx="1150689" cy="64008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t>Public Data</a:t>
              </a:r>
            </a:p>
          </p:txBody>
        </p:sp>
        <p:sp>
          <p:nvSpPr>
            <p:cNvPr id="15" name="Rectangle: Rounded Corners 14">
              <a:extLst>
                <a:ext uri="{FF2B5EF4-FFF2-40B4-BE49-F238E27FC236}">
                  <a16:creationId xmlns:a16="http://schemas.microsoft.com/office/drawing/2014/main" id="{56821B71-051F-E17C-1D99-684B3C824C4C}"/>
                </a:ext>
              </a:extLst>
            </p:cNvPr>
            <p:cNvSpPr/>
            <p:nvPr/>
          </p:nvSpPr>
          <p:spPr>
            <a:xfrm>
              <a:off x="8513158" y="6019694"/>
              <a:ext cx="1150689" cy="64008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t>FCI</a:t>
              </a:r>
            </a:p>
          </p:txBody>
        </p:sp>
        <p:pic>
          <p:nvPicPr>
            <p:cNvPr id="22" name="Graphic 21" descr="Open envelope with solid fill">
              <a:extLst>
                <a:ext uri="{FF2B5EF4-FFF2-40B4-BE49-F238E27FC236}">
                  <a16:creationId xmlns:a16="http://schemas.microsoft.com/office/drawing/2014/main" id="{DB0230EE-CBC7-5512-66FF-CB27E417C9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4097" y="3447070"/>
              <a:ext cx="914400" cy="914400"/>
            </a:xfrm>
            <a:prstGeom prst="rect">
              <a:avLst/>
            </a:prstGeom>
          </p:spPr>
        </p:pic>
        <p:pic>
          <p:nvPicPr>
            <p:cNvPr id="34" name="Graphic 33" descr="Safe with solid fill">
              <a:extLst>
                <a:ext uri="{FF2B5EF4-FFF2-40B4-BE49-F238E27FC236}">
                  <a16:creationId xmlns:a16="http://schemas.microsoft.com/office/drawing/2014/main" id="{363A4290-A687-587E-D557-2F8D11E8D4D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96402" y="2156916"/>
              <a:ext cx="914400" cy="914400"/>
            </a:xfrm>
            <a:prstGeom prst="rect">
              <a:avLst/>
            </a:prstGeom>
          </p:spPr>
        </p:pic>
        <p:cxnSp>
          <p:nvCxnSpPr>
            <p:cNvPr id="46" name="Connector: Elbow 45">
              <a:extLst>
                <a:ext uri="{FF2B5EF4-FFF2-40B4-BE49-F238E27FC236}">
                  <a16:creationId xmlns:a16="http://schemas.microsoft.com/office/drawing/2014/main" id="{075F0ABD-CC3B-0075-0039-09C80DE147B3}"/>
                </a:ext>
              </a:extLst>
            </p:cNvPr>
            <p:cNvCxnSpPr>
              <a:cxnSpLocks/>
              <a:stCxn id="10" idx="3"/>
              <a:endCxn id="11" idx="1"/>
            </p:cNvCxnSpPr>
            <p:nvPr/>
          </p:nvCxnSpPr>
          <p:spPr>
            <a:xfrm flipV="1">
              <a:off x="5316689" y="2548613"/>
              <a:ext cx="620853" cy="140046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F5C4CBD9-5AC8-FC81-B2F2-948BA07D6475}"/>
                </a:ext>
              </a:extLst>
            </p:cNvPr>
            <p:cNvSpPr/>
            <p:nvPr/>
          </p:nvSpPr>
          <p:spPr>
            <a:xfrm>
              <a:off x="5091694" y="3225570"/>
              <a:ext cx="588544" cy="1889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accent2"/>
                  </a:solidFill>
                </a:rPr>
                <a:t>Yes</a:t>
              </a:r>
              <a:endParaRPr lang="en-US" sz="900" b="1" dirty="0">
                <a:solidFill>
                  <a:schemeClr val="accent2"/>
                </a:solidFill>
              </a:endParaRPr>
            </a:p>
          </p:txBody>
        </p:sp>
        <p:sp>
          <p:nvSpPr>
            <p:cNvPr id="50" name="Rectangle 49">
              <a:extLst>
                <a:ext uri="{FF2B5EF4-FFF2-40B4-BE49-F238E27FC236}">
                  <a16:creationId xmlns:a16="http://schemas.microsoft.com/office/drawing/2014/main" id="{A8C70D0C-F999-37AA-39E4-ED2FD9A42184}"/>
                </a:ext>
              </a:extLst>
            </p:cNvPr>
            <p:cNvSpPr/>
            <p:nvPr/>
          </p:nvSpPr>
          <p:spPr>
            <a:xfrm>
              <a:off x="5091694" y="4488847"/>
              <a:ext cx="588544" cy="1889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accent2"/>
                  </a:solidFill>
                </a:rPr>
                <a:t>No</a:t>
              </a:r>
              <a:endParaRPr lang="en-US" sz="900" b="1" dirty="0">
                <a:solidFill>
                  <a:schemeClr val="accent2"/>
                </a:solidFill>
              </a:endParaRPr>
            </a:p>
          </p:txBody>
        </p:sp>
        <p:cxnSp>
          <p:nvCxnSpPr>
            <p:cNvPr id="51" name="Connector: Elbow 50">
              <a:extLst>
                <a:ext uri="{FF2B5EF4-FFF2-40B4-BE49-F238E27FC236}">
                  <a16:creationId xmlns:a16="http://schemas.microsoft.com/office/drawing/2014/main" id="{3C61682A-8325-EE92-BF86-12A720F6D454}"/>
                </a:ext>
              </a:extLst>
            </p:cNvPr>
            <p:cNvCxnSpPr>
              <a:cxnSpLocks/>
              <a:stCxn id="10" idx="3"/>
              <a:endCxn id="12" idx="1"/>
            </p:cNvCxnSpPr>
            <p:nvPr/>
          </p:nvCxnSpPr>
          <p:spPr>
            <a:xfrm>
              <a:off x="5316688" y="3949073"/>
              <a:ext cx="620854" cy="132739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0AC9B731-8E71-77D6-CA15-6CCB9E9C0972}"/>
                </a:ext>
              </a:extLst>
            </p:cNvPr>
            <p:cNvCxnSpPr>
              <a:cxnSpLocks/>
              <a:stCxn id="12" idx="3"/>
              <a:endCxn id="14" idx="1"/>
            </p:cNvCxnSpPr>
            <p:nvPr/>
          </p:nvCxnSpPr>
          <p:spPr>
            <a:xfrm flipV="1">
              <a:off x="7862815" y="4224310"/>
              <a:ext cx="650343" cy="105215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BE2955BB-7DAC-EEE8-F166-527CFB55CBD2}"/>
                </a:ext>
              </a:extLst>
            </p:cNvPr>
            <p:cNvSpPr/>
            <p:nvPr/>
          </p:nvSpPr>
          <p:spPr>
            <a:xfrm>
              <a:off x="7650100" y="4546169"/>
              <a:ext cx="588544" cy="1889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accent2"/>
                  </a:solidFill>
                </a:rPr>
                <a:t>Yes</a:t>
              </a:r>
              <a:endParaRPr lang="en-US" sz="900" b="1" dirty="0">
                <a:solidFill>
                  <a:schemeClr val="accent2"/>
                </a:solidFill>
              </a:endParaRPr>
            </a:p>
          </p:txBody>
        </p:sp>
        <p:cxnSp>
          <p:nvCxnSpPr>
            <p:cNvPr id="59" name="Connector: Elbow 58">
              <a:extLst>
                <a:ext uri="{FF2B5EF4-FFF2-40B4-BE49-F238E27FC236}">
                  <a16:creationId xmlns:a16="http://schemas.microsoft.com/office/drawing/2014/main" id="{5D7D962A-A6C7-0273-ACD9-EE6761061E1A}"/>
                </a:ext>
              </a:extLst>
            </p:cNvPr>
            <p:cNvCxnSpPr>
              <a:cxnSpLocks/>
              <a:stCxn id="12" idx="3"/>
              <a:endCxn id="15" idx="1"/>
            </p:cNvCxnSpPr>
            <p:nvPr/>
          </p:nvCxnSpPr>
          <p:spPr>
            <a:xfrm>
              <a:off x="7862815" y="5276465"/>
              <a:ext cx="650343" cy="1063269"/>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C2596C7-8CDE-AAE8-F1DA-C95FDDF26A08}"/>
                </a:ext>
              </a:extLst>
            </p:cNvPr>
            <p:cNvSpPr/>
            <p:nvPr/>
          </p:nvSpPr>
          <p:spPr>
            <a:xfrm>
              <a:off x="7650100" y="5802025"/>
              <a:ext cx="588544" cy="1889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accent2"/>
                  </a:solidFill>
                </a:rPr>
                <a:t>No</a:t>
              </a:r>
              <a:endParaRPr lang="en-US" sz="900" b="1" dirty="0">
                <a:solidFill>
                  <a:schemeClr val="accent2"/>
                </a:solidFill>
              </a:endParaRPr>
            </a:p>
          </p:txBody>
        </p:sp>
        <p:cxnSp>
          <p:nvCxnSpPr>
            <p:cNvPr id="68" name="Straight Arrow Connector 67">
              <a:extLst>
                <a:ext uri="{FF2B5EF4-FFF2-40B4-BE49-F238E27FC236}">
                  <a16:creationId xmlns:a16="http://schemas.microsoft.com/office/drawing/2014/main" id="{4430614D-5488-998E-57E6-C2F811D7F459}"/>
                </a:ext>
              </a:extLst>
            </p:cNvPr>
            <p:cNvCxnSpPr>
              <a:cxnSpLocks/>
              <a:stCxn id="8" idx="3"/>
              <a:endCxn id="10" idx="1"/>
            </p:cNvCxnSpPr>
            <p:nvPr/>
          </p:nvCxnSpPr>
          <p:spPr>
            <a:xfrm>
              <a:off x="2806860" y="3949073"/>
              <a:ext cx="58455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88" name="Graphic 87" descr="Group of people with solid fill">
              <a:extLst>
                <a:ext uri="{FF2B5EF4-FFF2-40B4-BE49-F238E27FC236}">
                  <a16:creationId xmlns:a16="http://schemas.microsoft.com/office/drawing/2014/main" id="{0B7551CA-6FD0-1247-833E-C02F5FC10C7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05520" y="3767110"/>
              <a:ext cx="914400" cy="914400"/>
            </a:xfrm>
            <a:prstGeom prst="rect">
              <a:avLst/>
            </a:prstGeom>
          </p:spPr>
        </p:pic>
        <p:pic>
          <p:nvPicPr>
            <p:cNvPr id="90" name="Graphic 89" descr="Lock with solid fill">
              <a:extLst>
                <a:ext uri="{FF2B5EF4-FFF2-40B4-BE49-F238E27FC236}">
                  <a16:creationId xmlns:a16="http://schemas.microsoft.com/office/drawing/2014/main" id="{F287422B-437F-249B-291E-0828ABC024E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630918" y="5882534"/>
              <a:ext cx="914400" cy="914400"/>
            </a:xfrm>
            <a:prstGeom prst="rect">
              <a:avLst/>
            </a:prstGeom>
          </p:spPr>
        </p:pic>
      </p:grpSp>
    </p:spTree>
    <p:extLst>
      <p:ext uri="{BB962C8B-B14F-4D97-AF65-F5344CB8AC3E}">
        <p14:creationId xmlns:p14="http://schemas.microsoft.com/office/powerpoint/2010/main" val="1491810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3107fa2e98d_1_0"/>
          <p:cNvSpPr txBox="1">
            <a:spLocks noGrp="1"/>
          </p:cNvSpPr>
          <p:nvPr>
            <p:ph type="body" idx="1"/>
          </p:nvPr>
        </p:nvSpPr>
        <p:spPr>
          <a:xfrm>
            <a:off x="548958" y="46786"/>
            <a:ext cx="7953300" cy="3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dirty="0">
                <a:solidFill>
                  <a:schemeClr val="accent2"/>
                </a:solidFill>
                <a:latin typeface="Raleway"/>
                <a:ea typeface="Raleway"/>
                <a:cs typeface="Raleway"/>
                <a:sym typeface="Raleway"/>
              </a:rPr>
              <a:t>Compliance with 52.204-21</a:t>
            </a:r>
            <a:endParaRPr b="1" dirty="0">
              <a:solidFill>
                <a:srgbClr val="3A3838"/>
              </a:solidFill>
              <a:latin typeface="Raleway"/>
              <a:ea typeface="Raleway"/>
              <a:cs typeface="Raleway"/>
              <a:sym typeface="Raleway"/>
            </a:endParaRPr>
          </a:p>
          <a:p>
            <a:pPr marL="0" lvl="0" indent="0" algn="l" rtl="0">
              <a:lnSpc>
                <a:spcPct val="100000"/>
              </a:lnSpc>
              <a:spcBef>
                <a:spcPts val="0"/>
              </a:spcBef>
              <a:spcAft>
                <a:spcPts val="0"/>
              </a:spcAft>
              <a:buClr>
                <a:schemeClr val="accent1"/>
              </a:buClr>
              <a:buSzPts val="2200"/>
              <a:buNone/>
            </a:pPr>
            <a:endParaRPr dirty="0">
              <a:latin typeface="Raleway"/>
              <a:ea typeface="Raleway"/>
              <a:cs typeface="Raleway"/>
              <a:sym typeface="Raleway"/>
            </a:endParaRPr>
          </a:p>
        </p:txBody>
      </p:sp>
      <p:sp>
        <p:nvSpPr>
          <p:cNvPr id="321" name="Google Shape;321;g3107fa2e98d_1_0"/>
          <p:cNvSpPr/>
          <p:nvPr/>
        </p:nvSpPr>
        <p:spPr>
          <a:xfrm>
            <a:off x="205376" y="678903"/>
            <a:ext cx="5436900" cy="4056300"/>
          </a:xfrm>
          <a:prstGeom prst="rect">
            <a:avLst/>
          </a:prstGeom>
          <a:noFill/>
          <a:ln>
            <a:noFill/>
          </a:ln>
        </p:spPr>
        <p:txBody>
          <a:bodyPr spcFirstLastPara="1" wrap="square" lIns="91425" tIns="45700" rIns="91425" bIns="45700" anchor="t" anchorCtr="0">
            <a:noAutofit/>
          </a:bodyPr>
          <a:lstStyle/>
          <a:p>
            <a:pPr marL="0" marR="0" lvl="0" indent="0" algn="l" rtl="0">
              <a:lnSpc>
                <a:spcPct val="121428"/>
              </a:lnSpc>
              <a:spcBef>
                <a:spcPts val="0"/>
              </a:spcBef>
              <a:spcAft>
                <a:spcPts val="0"/>
              </a:spcAft>
              <a:buNone/>
            </a:pPr>
            <a:r>
              <a:rPr lang="en-US" sz="1500" b="1" dirty="0">
                <a:solidFill>
                  <a:schemeClr val="dk1"/>
                </a:solidFill>
                <a:latin typeface="Raleway"/>
                <a:ea typeface="Raleway"/>
                <a:cs typeface="Raleway"/>
                <a:sym typeface="Raleway"/>
              </a:rPr>
              <a:t>When do I need to be in compliance with this provision?</a:t>
            </a:r>
            <a:endParaRPr sz="1500" b="1" dirty="0">
              <a:solidFill>
                <a:schemeClr val="dk1"/>
              </a:solidFill>
              <a:latin typeface="Raleway"/>
              <a:ea typeface="Raleway"/>
              <a:cs typeface="Raleway"/>
              <a:sym typeface="Raleway"/>
            </a:endParaRPr>
          </a:p>
          <a:p>
            <a:pPr marL="457200" marR="0" lvl="0" indent="0" algn="l" rtl="0">
              <a:lnSpc>
                <a:spcPct val="121428"/>
              </a:lnSpc>
              <a:spcBef>
                <a:spcPts val="0"/>
              </a:spcBef>
              <a:spcAft>
                <a:spcPts val="0"/>
              </a:spcAft>
              <a:buNone/>
            </a:pPr>
            <a:r>
              <a:rPr lang="en-US" sz="1500" dirty="0">
                <a:solidFill>
                  <a:schemeClr val="dk1"/>
                </a:solidFill>
                <a:highlight>
                  <a:srgbClr val="FFFFFF"/>
                </a:highlight>
                <a:latin typeface="Raleway"/>
                <a:ea typeface="Raleway"/>
                <a:cs typeface="Raleway"/>
                <a:sym typeface="Raleway"/>
              </a:rPr>
              <a:t>If the sponsor has included the provision and will not include a statement that no federal contract information will be provided, then you may receive such information and so need to work with your local IT to confirm that you are in compliance.</a:t>
            </a:r>
            <a:endParaRPr sz="1500" dirty="0">
              <a:solidFill>
                <a:schemeClr val="dk1"/>
              </a:solidFill>
              <a:highlight>
                <a:srgbClr val="FFFFFF"/>
              </a:highlight>
              <a:latin typeface="Raleway"/>
              <a:ea typeface="Raleway"/>
              <a:cs typeface="Raleway"/>
              <a:sym typeface="Raleway"/>
            </a:endParaRPr>
          </a:p>
          <a:p>
            <a:pPr marL="0" marR="0" lvl="0" indent="0" algn="l" rtl="0">
              <a:lnSpc>
                <a:spcPct val="121428"/>
              </a:lnSpc>
              <a:spcBef>
                <a:spcPts val="0"/>
              </a:spcBef>
              <a:spcAft>
                <a:spcPts val="0"/>
              </a:spcAft>
              <a:buNone/>
            </a:pPr>
            <a:endParaRPr sz="1000" dirty="0">
              <a:solidFill>
                <a:schemeClr val="dk1"/>
              </a:solidFill>
              <a:highlight>
                <a:srgbClr val="FFFFFF"/>
              </a:highlight>
              <a:latin typeface="Raleway"/>
              <a:ea typeface="Raleway"/>
              <a:cs typeface="Raleway"/>
              <a:sym typeface="Raleway"/>
            </a:endParaRPr>
          </a:p>
          <a:p>
            <a:pPr marL="0" marR="0" lvl="0" indent="0" algn="l" rtl="0">
              <a:lnSpc>
                <a:spcPct val="121428"/>
              </a:lnSpc>
              <a:spcBef>
                <a:spcPts val="0"/>
              </a:spcBef>
              <a:spcAft>
                <a:spcPts val="0"/>
              </a:spcAft>
              <a:buNone/>
            </a:pPr>
            <a:r>
              <a:rPr lang="en-US" sz="1500" b="1" dirty="0">
                <a:solidFill>
                  <a:schemeClr val="dk1"/>
                </a:solidFill>
                <a:highlight>
                  <a:srgbClr val="FFFFFF"/>
                </a:highlight>
                <a:latin typeface="Raleway"/>
                <a:ea typeface="Raleway"/>
                <a:cs typeface="Raleway"/>
                <a:sym typeface="Raleway"/>
              </a:rPr>
              <a:t>How do I provide confirmation of compliance with this FAR provision?</a:t>
            </a:r>
            <a:endParaRPr sz="1500" b="1" dirty="0">
              <a:solidFill>
                <a:schemeClr val="dk1"/>
              </a:solidFill>
              <a:highlight>
                <a:srgbClr val="FFFFFF"/>
              </a:highlight>
              <a:latin typeface="Raleway"/>
              <a:ea typeface="Raleway"/>
              <a:cs typeface="Raleway"/>
              <a:sym typeface="Raleway"/>
            </a:endParaRPr>
          </a:p>
          <a:p>
            <a:pPr marL="457200" marR="0" lvl="0" indent="0" algn="l" rtl="0">
              <a:lnSpc>
                <a:spcPct val="121428"/>
              </a:lnSpc>
              <a:spcBef>
                <a:spcPts val="0"/>
              </a:spcBef>
              <a:spcAft>
                <a:spcPts val="0"/>
              </a:spcAft>
              <a:buNone/>
            </a:pPr>
            <a:r>
              <a:rPr lang="en-US" sz="1500" dirty="0">
                <a:solidFill>
                  <a:schemeClr val="dk1"/>
                </a:solidFill>
                <a:highlight>
                  <a:srgbClr val="FFFFFF"/>
                </a:highlight>
                <a:latin typeface="Raleway"/>
                <a:ea typeface="Raleway"/>
                <a:cs typeface="Raleway"/>
                <a:sym typeface="Raleway"/>
              </a:rPr>
              <a:t>You will need to work with your local IT resource to get written confirmation that computer systems are in compliance with the requirements of this provision.  Once written permission is obtained, you will provide it to your DCG Officer so that they can accept the provision. </a:t>
            </a:r>
            <a:endParaRPr sz="1500" i="1" dirty="0">
              <a:solidFill>
                <a:srgbClr val="1F1F1F"/>
              </a:solidFill>
              <a:highlight>
                <a:srgbClr val="FFFFFF"/>
              </a:highlight>
              <a:latin typeface="Raleway"/>
              <a:ea typeface="Raleway"/>
              <a:cs typeface="Raleway"/>
              <a:sym typeface="Raleway"/>
            </a:endParaRPr>
          </a:p>
          <a:p>
            <a:pPr marL="457200" marR="0" lvl="0" indent="0" algn="l" rtl="0">
              <a:lnSpc>
                <a:spcPct val="121428"/>
              </a:lnSpc>
              <a:spcBef>
                <a:spcPts val="0"/>
              </a:spcBef>
              <a:spcAft>
                <a:spcPts val="0"/>
              </a:spcAft>
              <a:buNone/>
            </a:pPr>
            <a:endParaRPr sz="1500" i="1" dirty="0">
              <a:solidFill>
                <a:srgbClr val="1F1F1F"/>
              </a:solidFill>
              <a:highlight>
                <a:srgbClr val="FFFFFF"/>
              </a:highlight>
              <a:latin typeface="Raleway"/>
              <a:ea typeface="Raleway"/>
              <a:cs typeface="Raleway"/>
              <a:sym typeface="Raleway"/>
            </a:endParaRPr>
          </a:p>
          <a:p>
            <a:pPr marL="0" marR="0" lvl="0" indent="0" algn="l" rtl="0">
              <a:lnSpc>
                <a:spcPct val="121428"/>
              </a:lnSpc>
              <a:spcBef>
                <a:spcPts val="0"/>
              </a:spcBef>
              <a:spcAft>
                <a:spcPts val="0"/>
              </a:spcAft>
              <a:buNone/>
            </a:pPr>
            <a:endParaRPr sz="1500" b="1" dirty="0">
              <a:solidFill>
                <a:srgbClr val="1F1F1F"/>
              </a:solidFill>
              <a:highlight>
                <a:srgbClr val="FFFFFF"/>
              </a:highlight>
              <a:latin typeface="Raleway"/>
              <a:ea typeface="Raleway"/>
              <a:cs typeface="Raleway"/>
              <a:sym typeface="Raleway"/>
            </a:endParaRPr>
          </a:p>
          <a:p>
            <a:pPr marL="0" lvl="0" indent="0" algn="l" rtl="0">
              <a:lnSpc>
                <a:spcPct val="115000"/>
              </a:lnSpc>
              <a:spcBef>
                <a:spcPts val="1200"/>
              </a:spcBef>
              <a:spcAft>
                <a:spcPts val="0"/>
              </a:spcAft>
              <a:buNone/>
            </a:pPr>
            <a:r>
              <a:rPr lang="en-US" sz="1500" dirty="0">
                <a:solidFill>
                  <a:schemeClr val="dk1"/>
                </a:solidFill>
                <a:latin typeface="Raleway"/>
                <a:ea typeface="Raleway"/>
                <a:cs typeface="Raleway"/>
                <a:sym typeface="Raleway"/>
              </a:rPr>
              <a:t> </a:t>
            </a:r>
            <a:endParaRPr sz="1500" i="1" dirty="0">
              <a:solidFill>
                <a:schemeClr val="dk1"/>
              </a:solidFill>
              <a:latin typeface="Raleway"/>
              <a:ea typeface="Raleway"/>
              <a:cs typeface="Raleway"/>
              <a:sym typeface="Raleway"/>
            </a:endParaRPr>
          </a:p>
          <a:p>
            <a:pPr marL="0" lvl="0" indent="0" algn="l" rtl="0">
              <a:lnSpc>
                <a:spcPct val="115000"/>
              </a:lnSpc>
              <a:spcBef>
                <a:spcPts val="1200"/>
              </a:spcBef>
              <a:spcAft>
                <a:spcPts val="0"/>
              </a:spcAft>
              <a:buNone/>
            </a:pPr>
            <a:endParaRPr sz="1500" b="1" dirty="0">
              <a:solidFill>
                <a:schemeClr val="dk1"/>
              </a:solidFill>
              <a:latin typeface="Raleway"/>
              <a:ea typeface="Raleway"/>
              <a:cs typeface="Raleway"/>
              <a:sym typeface="Raleway"/>
            </a:endParaRPr>
          </a:p>
          <a:p>
            <a:pPr marL="0" marR="0" lvl="0" indent="0" algn="l" rtl="0">
              <a:lnSpc>
                <a:spcPct val="121428"/>
              </a:lnSpc>
              <a:spcBef>
                <a:spcPts val="1200"/>
              </a:spcBef>
              <a:spcAft>
                <a:spcPts val="0"/>
              </a:spcAft>
              <a:buNone/>
            </a:pPr>
            <a:endParaRPr b="1" dirty="0">
              <a:solidFill>
                <a:srgbClr val="3A3838"/>
              </a:solidFill>
              <a:latin typeface="Raleway"/>
              <a:ea typeface="Raleway"/>
              <a:cs typeface="Raleway"/>
              <a:sym typeface="Raleway"/>
            </a:endParaRPr>
          </a:p>
          <a:p>
            <a:pPr marL="457200" marR="0" lvl="0" indent="0" algn="l" rtl="0">
              <a:lnSpc>
                <a:spcPct val="121428"/>
              </a:lnSpc>
              <a:spcBef>
                <a:spcPts val="800"/>
              </a:spcBef>
              <a:spcAft>
                <a:spcPts val="0"/>
              </a:spcAft>
              <a:buNone/>
            </a:pPr>
            <a:endParaRPr dirty="0"/>
          </a:p>
        </p:txBody>
      </p:sp>
      <p:pic>
        <p:nvPicPr>
          <p:cNvPr id="322" name="Google Shape;322;g3107fa2e98d_1_0"/>
          <p:cNvPicPr preferRelativeResize="0"/>
          <p:nvPr/>
        </p:nvPicPr>
        <p:blipFill rotWithShape="1">
          <a:blip r:embed="rId3">
            <a:alphaModFix/>
          </a:blip>
          <a:srcRect/>
          <a:stretch/>
        </p:blipFill>
        <p:spPr>
          <a:xfrm>
            <a:off x="6437929" y="110142"/>
            <a:ext cx="2157113" cy="640089"/>
          </a:xfrm>
          <a:prstGeom prst="rect">
            <a:avLst/>
          </a:prstGeom>
          <a:noFill/>
          <a:ln>
            <a:noFill/>
          </a:ln>
        </p:spPr>
      </p:pic>
      <p:pic>
        <p:nvPicPr>
          <p:cNvPr id="323" name="Google Shape;323;g3107fa2e98d_1_0"/>
          <p:cNvPicPr preferRelativeResize="0"/>
          <p:nvPr/>
        </p:nvPicPr>
        <p:blipFill>
          <a:blip r:embed="rId4">
            <a:alphaModFix/>
          </a:blip>
          <a:stretch>
            <a:fillRect/>
          </a:stretch>
        </p:blipFill>
        <p:spPr>
          <a:xfrm>
            <a:off x="5642276" y="1438341"/>
            <a:ext cx="3406450" cy="2266825"/>
          </a:xfrm>
          <a:prstGeom prst="rect">
            <a:avLst/>
          </a:prstGeom>
          <a:noFill/>
          <a:ln>
            <a:noFill/>
          </a:ln>
          <a:effectLst>
            <a:reflection endPos="30000" dist="38100" dir="5400000" fadeDir="5400012"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12" descr="A picture containing drawing&#10;&#10;Description automatically generated"/>
          <p:cNvPicPr preferRelativeResize="0"/>
          <p:nvPr/>
        </p:nvPicPr>
        <p:blipFill rotWithShape="1">
          <a:blip r:embed="rId3">
            <a:alphaModFix/>
          </a:blip>
          <a:srcRect/>
          <a:stretch/>
        </p:blipFill>
        <p:spPr>
          <a:xfrm>
            <a:off x="2023915" y="1420564"/>
            <a:ext cx="5262816" cy="1464170"/>
          </a:xfrm>
          <a:prstGeom prst="rect">
            <a:avLst/>
          </a:prstGeom>
          <a:noFill/>
          <a:ln>
            <a:noFill/>
          </a:ln>
        </p:spPr>
      </p:pic>
      <p:sp>
        <p:nvSpPr>
          <p:cNvPr id="330" name="Google Shape;330;p12"/>
          <p:cNvSpPr txBox="1">
            <a:spLocks noGrp="1"/>
          </p:cNvSpPr>
          <p:nvPr>
            <p:ph type="body" idx="1"/>
          </p:nvPr>
        </p:nvSpPr>
        <p:spPr>
          <a:xfrm>
            <a:off x="525961" y="780766"/>
            <a:ext cx="7953300" cy="3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a:solidFill>
                  <a:schemeClr val="accent2"/>
                </a:solidFill>
                <a:latin typeface="Raleway"/>
                <a:ea typeface="Raleway"/>
                <a:cs typeface="Raleway"/>
                <a:sym typeface="Raleway"/>
              </a:rPr>
              <a:t>Questions about Federal Contractor Information ?</a:t>
            </a:r>
            <a:endParaRPr/>
          </a:p>
        </p:txBody>
      </p:sp>
      <p:sp>
        <p:nvSpPr>
          <p:cNvPr id="331" name="Google Shape;331;p12"/>
          <p:cNvSpPr txBox="1"/>
          <p:nvPr/>
        </p:nvSpPr>
        <p:spPr>
          <a:xfrm>
            <a:off x="1021850" y="3025925"/>
            <a:ext cx="2644800" cy="22734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1600" b="1" u="sng" dirty="0">
                <a:latin typeface="Raleway"/>
                <a:ea typeface="Raleway"/>
                <a:cs typeface="Raleway"/>
                <a:sym typeface="Raleway"/>
              </a:rPr>
              <a:t>DCG Contacts:</a:t>
            </a:r>
            <a:endParaRPr sz="1600" b="1" u="sng" dirty="0">
              <a:latin typeface="Raleway"/>
              <a:ea typeface="Raleway"/>
              <a:cs typeface="Raleway"/>
              <a:sym typeface="Raleway"/>
            </a:endParaRPr>
          </a:p>
          <a:p>
            <a:pPr marL="457200" marR="0" lvl="0" indent="0" algn="l" rtl="0">
              <a:lnSpc>
                <a:spcPct val="130000"/>
              </a:lnSpc>
              <a:spcBef>
                <a:spcPts val="0"/>
              </a:spcBef>
              <a:spcAft>
                <a:spcPts val="0"/>
              </a:spcAft>
              <a:buNone/>
            </a:pPr>
            <a:r>
              <a:rPr lang="en-US" sz="1300" u="sng" dirty="0">
                <a:solidFill>
                  <a:schemeClr val="dk1"/>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DCG Contact Directory</a:t>
            </a:r>
            <a:br>
              <a:rPr lang="en-US" sz="1300" dirty="0">
                <a:solidFill>
                  <a:schemeClr val="dk1"/>
                </a:solidFill>
                <a:latin typeface="Raleway"/>
                <a:ea typeface="Raleway"/>
                <a:cs typeface="Raleway"/>
                <a:sym typeface="Raleway"/>
              </a:rPr>
            </a:br>
            <a:r>
              <a:rPr lang="en-US" sz="1300" dirty="0">
                <a:solidFill>
                  <a:srgbClr val="3F3F3F"/>
                </a:solidFill>
                <a:latin typeface="Raleway"/>
                <a:ea typeface="Raleway"/>
                <a:cs typeface="Raleway"/>
                <a:sym typeface="Raleway"/>
              </a:rPr>
              <a:t>DCG Office Hours via </a:t>
            </a:r>
            <a:r>
              <a:rPr lang="en-US" sz="1300" u="sng" dirty="0">
                <a:solidFill>
                  <a:schemeClr val="hlink"/>
                </a:solidFill>
                <a:latin typeface="Raleway"/>
                <a:ea typeface="Raleway"/>
                <a:cs typeface="Raleway"/>
                <a:sym typeface="Raleway"/>
                <a:hlinkClick r:id="rId5"/>
              </a:rPr>
              <a:t>Zoom</a:t>
            </a:r>
            <a:r>
              <a:rPr lang="en-US" sz="1300" dirty="0">
                <a:solidFill>
                  <a:srgbClr val="3F3F3F"/>
                </a:solidFill>
                <a:latin typeface="Raleway"/>
                <a:ea typeface="Raleway"/>
                <a:cs typeface="Raleway"/>
                <a:sym typeface="Raleway"/>
              </a:rPr>
              <a:t>:  </a:t>
            </a:r>
            <a:br>
              <a:rPr lang="en-US" sz="1300" dirty="0">
                <a:solidFill>
                  <a:srgbClr val="3A3838"/>
                </a:solidFill>
                <a:latin typeface="Raleway"/>
                <a:ea typeface="Raleway"/>
                <a:cs typeface="Raleway"/>
                <a:sym typeface="Raleway"/>
              </a:rPr>
            </a:br>
            <a:r>
              <a:rPr lang="en-US" sz="1300" dirty="0">
                <a:solidFill>
                  <a:srgbClr val="3A3838"/>
                </a:solidFill>
                <a:latin typeface="Raleway"/>
                <a:ea typeface="Raleway"/>
                <a:cs typeface="Raleway"/>
                <a:sym typeface="Raleway"/>
              </a:rPr>
              <a:t>Wednesdays:  9-10 a.m.</a:t>
            </a:r>
            <a:endParaRPr sz="1300" dirty="0">
              <a:latin typeface="Raleway"/>
              <a:ea typeface="Raleway"/>
              <a:cs typeface="Raleway"/>
              <a:sym typeface="Raleway"/>
            </a:endParaRPr>
          </a:p>
          <a:p>
            <a:pPr marL="0" marR="0" lvl="0" indent="0" algn="l" rtl="0">
              <a:lnSpc>
                <a:spcPct val="130000"/>
              </a:lnSpc>
              <a:spcBef>
                <a:spcPts val="0"/>
              </a:spcBef>
              <a:spcAft>
                <a:spcPts val="0"/>
              </a:spcAft>
              <a:buNone/>
            </a:pPr>
            <a:endParaRPr sz="1600" dirty="0">
              <a:solidFill>
                <a:schemeClr val="dk1"/>
              </a:solidFill>
              <a:latin typeface="Raleway"/>
              <a:ea typeface="Raleway"/>
              <a:cs typeface="Raleway"/>
              <a:sym typeface="Raleway"/>
            </a:endParaRPr>
          </a:p>
          <a:p>
            <a:pPr marL="457200" marR="0" lvl="0" indent="0" algn="l" rtl="0">
              <a:lnSpc>
                <a:spcPct val="130000"/>
              </a:lnSpc>
              <a:spcBef>
                <a:spcPts val="0"/>
              </a:spcBef>
              <a:spcAft>
                <a:spcPts val="0"/>
              </a:spcAft>
              <a:buNone/>
            </a:pPr>
            <a:endParaRPr sz="1800" dirty="0">
              <a:solidFill>
                <a:srgbClr val="3F3F3F"/>
              </a:solidFill>
              <a:latin typeface="Raleway"/>
              <a:ea typeface="Raleway"/>
              <a:cs typeface="Raleway"/>
              <a:sym typeface="Raleway"/>
            </a:endParaRPr>
          </a:p>
          <a:p>
            <a:pPr marL="0" marR="0" lvl="0" indent="0" algn="ctr" rtl="0">
              <a:lnSpc>
                <a:spcPct val="166666"/>
              </a:lnSpc>
              <a:spcBef>
                <a:spcPts val="0"/>
              </a:spcBef>
              <a:spcAft>
                <a:spcPts val="0"/>
              </a:spcAft>
              <a:buNone/>
            </a:pPr>
            <a:endParaRPr sz="1200" dirty="0">
              <a:solidFill>
                <a:srgbClr val="595959"/>
              </a:solidFill>
              <a:latin typeface="Raleway"/>
              <a:ea typeface="Raleway"/>
              <a:cs typeface="Raleway"/>
              <a:sym typeface="Raleway"/>
            </a:endParaRPr>
          </a:p>
          <a:p>
            <a:pPr marL="0" marR="0" lvl="0" indent="0" algn="ctr" rtl="0">
              <a:lnSpc>
                <a:spcPct val="166666"/>
              </a:lnSpc>
              <a:spcBef>
                <a:spcPts val="0"/>
              </a:spcBef>
              <a:spcAft>
                <a:spcPts val="0"/>
              </a:spcAft>
              <a:buNone/>
            </a:pPr>
            <a:endParaRPr sz="1200" dirty="0">
              <a:solidFill>
                <a:srgbClr val="595959"/>
              </a:solidFill>
              <a:latin typeface="Raleway"/>
              <a:ea typeface="Raleway"/>
              <a:cs typeface="Raleway"/>
              <a:sym typeface="Raleway"/>
            </a:endParaRPr>
          </a:p>
        </p:txBody>
      </p:sp>
      <p:pic>
        <p:nvPicPr>
          <p:cNvPr id="332" name="Google Shape;332;p12"/>
          <p:cNvPicPr preferRelativeResize="0"/>
          <p:nvPr/>
        </p:nvPicPr>
        <p:blipFill rotWithShape="1">
          <a:blip r:embed="rId6">
            <a:alphaModFix/>
          </a:blip>
          <a:srcRect/>
          <a:stretch/>
        </p:blipFill>
        <p:spPr>
          <a:xfrm>
            <a:off x="6437929" y="110142"/>
            <a:ext cx="2157113" cy="640089"/>
          </a:xfrm>
          <a:prstGeom prst="rect">
            <a:avLst/>
          </a:prstGeom>
          <a:noFill/>
          <a:ln>
            <a:noFill/>
          </a:ln>
        </p:spPr>
      </p:pic>
      <p:sp>
        <p:nvSpPr>
          <p:cNvPr id="333" name="Google Shape;333;p12"/>
          <p:cNvSpPr txBox="1"/>
          <p:nvPr/>
        </p:nvSpPr>
        <p:spPr>
          <a:xfrm>
            <a:off x="4572000" y="2884725"/>
            <a:ext cx="4485000" cy="17694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US" sz="1600" b="1" u="sng">
                <a:solidFill>
                  <a:schemeClr val="dk1"/>
                </a:solidFill>
                <a:latin typeface="Raleway"/>
                <a:ea typeface="Raleway"/>
                <a:cs typeface="Raleway"/>
                <a:sym typeface="Raleway"/>
              </a:rPr>
              <a:t>Office of Culture, Ethics and Compliance:</a:t>
            </a:r>
            <a:endParaRPr sz="1600" b="1" u="sng">
              <a:solidFill>
                <a:schemeClr val="dk1"/>
              </a:solidFill>
              <a:latin typeface="Raleway"/>
              <a:ea typeface="Raleway"/>
              <a:cs typeface="Raleway"/>
              <a:sym typeface="Raleway"/>
            </a:endParaRPr>
          </a:p>
          <a:p>
            <a:pPr marL="457200" lvl="0" indent="0" algn="l" rtl="0">
              <a:lnSpc>
                <a:spcPct val="130000"/>
              </a:lnSpc>
              <a:spcBef>
                <a:spcPts val="0"/>
              </a:spcBef>
              <a:spcAft>
                <a:spcPts val="0"/>
              </a:spcAft>
              <a:buClr>
                <a:schemeClr val="dk1"/>
              </a:buClr>
              <a:buSzPts val="1100"/>
              <a:buFont typeface="Arial"/>
              <a:buNone/>
            </a:pPr>
            <a:r>
              <a:rPr lang="en-US" sz="1300">
                <a:solidFill>
                  <a:schemeClr val="dk1"/>
                </a:solidFill>
                <a:latin typeface="Raleway"/>
                <a:ea typeface="Raleway"/>
                <a:cs typeface="Raleway"/>
                <a:sym typeface="Raleway"/>
              </a:rPr>
              <a:t>Emily Pender</a:t>
            </a:r>
            <a:endParaRPr sz="1300">
              <a:solidFill>
                <a:schemeClr val="dk1"/>
              </a:solidFill>
              <a:latin typeface="Raleway"/>
              <a:ea typeface="Raleway"/>
              <a:cs typeface="Raleway"/>
              <a:sym typeface="Raleway"/>
            </a:endParaRPr>
          </a:p>
          <a:p>
            <a:pPr marL="457200" lvl="0" indent="0" algn="l" rtl="0">
              <a:lnSpc>
                <a:spcPct val="130000"/>
              </a:lnSpc>
              <a:spcBef>
                <a:spcPts val="0"/>
              </a:spcBef>
              <a:spcAft>
                <a:spcPts val="0"/>
              </a:spcAft>
              <a:buClr>
                <a:schemeClr val="dk1"/>
              </a:buClr>
              <a:buSzPts val="1100"/>
              <a:buFont typeface="Arial"/>
              <a:buNone/>
            </a:pPr>
            <a:r>
              <a:rPr lang="en-US" sz="1300">
                <a:solidFill>
                  <a:schemeClr val="dk1"/>
                </a:solidFill>
                <a:latin typeface="Raleway"/>
                <a:ea typeface="Raleway"/>
                <a:cs typeface="Raleway"/>
                <a:sym typeface="Raleway"/>
              </a:rPr>
              <a:t>Assistant Director, Export Control Compliance</a:t>
            </a:r>
            <a:endParaRPr sz="1300">
              <a:solidFill>
                <a:schemeClr val="dk1"/>
              </a:solidFill>
              <a:latin typeface="Raleway"/>
              <a:ea typeface="Raleway"/>
              <a:cs typeface="Raleway"/>
              <a:sym typeface="Raleway"/>
            </a:endParaRPr>
          </a:p>
          <a:p>
            <a:pPr marL="457200" lvl="0" indent="0" algn="l" rtl="0">
              <a:lnSpc>
                <a:spcPct val="130000"/>
              </a:lnSpc>
              <a:spcBef>
                <a:spcPts val="0"/>
              </a:spcBef>
              <a:spcAft>
                <a:spcPts val="0"/>
              </a:spcAft>
              <a:buClr>
                <a:schemeClr val="dk1"/>
              </a:buClr>
              <a:buSzPts val="1100"/>
              <a:buFont typeface="Arial"/>
              <a:buNone/>
            </a:pPr>
            <a:r>
              <a:rPr lang="en-US" sz="1300">
                <a:solidFill>
                  <a:srgbClr val="990000"/>
                </a:solidFill>
              </a:rPr>
              <a:t>epender@usc.edu</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
          <p:cNvSpPr txBox="1">
            <a:spLocks noGrp="1"/>
          </p:cNvSpPr>
          <p:nvPr>
            <p:ph type="body" idx="1"/>
          </p:nvPr>
        </p:nvSpPr>
        <p:spPr>
          <a:xfrm>
            <a:off x="584202" y="575841"/>
            <a:ext cx="7953374" cy="53423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a:solidFill>
                  <a:schemeClr val="accent2"/>
                </a:solidFill>
                <a:latin typeface="Raleway"/>
                <a:ea typeface="Raleway"/>
                <a:cs typeface="Raleway"/>
                <a:sym typeface="Raleway"/>
              </a:rPr>
              <a:t>Intoductions</a:t>
            </a:r>
            <a:endParaRPr b="1">
              <a:solidFill>
                <a:srgbClr val="3A3838"/>
              </a:solidFill>
              <a:latin typeface="Raleway"/>
              <a:ea typeface="Raleway"/>
              <a:cs typeface="Raleway"/>
              <a:sym typeface="Raleway"/>
            </a:endParaRPr>
          </a:p>
        </p:txBody>
      </p:sp>
      <p:sp>
        <p:nvSpPr>
          <p:cNvPr id="225" name="Google Shape;225;p3"/>
          <p:cNvSpPr/>
          <p:nvPr/>
        </p:nvSpPr>
        <p:spPr>
          <a:xfrm>
            <a:off x="265125" y="1150721"/>
            <a:ext cx="4536300" cy="313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a:solidFill>
                  <a:schemeClr val="dk1"/>
                </a:solidFill>
                <a:latin typeface="Raleway"/>
                <a:ea typeface="Raleway"/>
                <a:cs typeface="Raleway"/>
                <a:sym typeface="Raleway"/>
              </a:rPr>
              <a:t>Katie Rountree </a:t>
            </a:r>
            <a:endParaRPr sz="1800" b="1">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a:solidFill>
                  <a:schemeClr val="dk1"/>
                </a:solidFill>
                <a:latin typeface="Raleway"/>
                <a:ea typeface="Raleway"/>
                <a:cs typeface="Raleway"/>
                <a:sym typeface="Raleway"/>
              </a:rPr>
              <a:t>Department of Contracts and Grants</a:t>
            </a:r>
            <a:endParaRPr sz="18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a:solidFill>
                  <a:schemeClr val="dk1"/>
                </a:solidFill>
                <a:latin typeface="Raleway"/>
                <a:ea typeface="Raleway"/>
                <a:cs typeface="Raleway"/>
                <a:sym typeface="Raleway"/>
              </a:rPr>
              <a:t>Associate Director </a:t>
            </a:r>
            <a:endParaRPr sz="18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18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chemeClr val="dk1"/>
                </a:solidFill>
                <a:latin typeface="Raleway"/>
                <a:ea typeface="Raleway"/>
                <a:cs typeface="Raleway"/>
                <a:sym typeface="Raleway"/>
              </a:rPr>
              <a:t>Andres Chan </a:t>
            </a:r>
            <a:endParaRPr sz="1800" b="1">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a:solidFill>
                  <a:schemeClr val="dk1"/>
                </a:solidFill>
                <a:latin typeface="Raleway"/>
                <a:ea typeface="Raleway"/>
                <a:cs typeface="Raleway"/>
                <a:sym typeface="Raleway"/>
              </a:rPr>
              <a:t>Office of Financial Analysis</a:t>
            </a:r>
            <a:endParaRPr sz="18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a:solidFill>
                  <a:schemeClr val="dk1"/>
                </a:solidFill>
                <a:latin typeface="Raleway"/>
                <a:ea typeface="Raleway"/>
                <a:cs typeface="Raleway"/>
                <a:sym typeface="Raleway"/>
              </a:rPr>
              <a:t>Director</a:t>
            </a:r>
            <a:endParaRPr sz="18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endParaRPr sz="18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b="1">
                <a:solidFill>
                  <a:schemeClr val="dk1"/>
                </a:solidFill>
                <a:latin typeface="Raleway"/>
                <a:ea typeface="Raleway"/>
                <a:cs typeface="Raleway"/>
                <a:sym typeface="Raleway"/>
              </a:rPr>
              <a:t>Emily Pender</a:t>
            </a:r>
            <a:endParaRPr sz="1800" b="1">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a:solidFill>
                  <a:schemeClr val="dk1"/>
                </a:solidFill>
                <a:latin typeface="Raleway"/>
                <a:ea typeface="Raleway"/>
                <a:cs typeface="Raleway"/>
                <a:sym typeface="Raleway"/>
              </a:rPr>
              <a:t>Office of Culture, Ethics and Compliance</a:t>
            </a:r>
            <a:endParaRPr sz="1800">
              <a:solidFill>
                <a:schemeClr val="dk1"/>
              </a:solidFill>
              <a:latin typeface="Raleway"/>
              <a:ea typeface="Raleway"/>
              <a:cs typeface="Raleway"/>
              <a:sym typeface="Raleway"/>
            </a:endParaRPr>
          </a:p>
          <a:p>
            <a:pPr marL="0" marR="0" lvl="0" indent="0" algn="l" rtl="0">
              <a:lnSpc>
                <a:spcPct val="100000"/>
              </a:lnSpc>
              <a:spcBef>
                <a:spcPts val="0"/>
              </a:spcBef>
              <a:spcAft>
                <a:spcPts val="0"/>
              </a:spcAft>
              <a:buNone/>
            </a:pPr>
            <a:r>
              <a:rPr lang="en-US" sz="1800">
                <a:solidFill>
                  <a:schemeClr val="dk1"/>
                </a:solidFill>
                <a:latin typeface="Raleway"/>
                <a:ea typeface="Raleway"/>
                <a:cs typeface="Raleway"/>
                <a:sym typeface="Raleway"/>
              </a:rPr>
              <a:t>Assistant Director</a:t>
            </a:r>
            <a:endParaRPr sz="1800">
              <a:solidFill>
                <a:schemeClr val="dk1"/>
              </a:solidFill>
              <a:latin typeface="Raleway"/>
              <a:ea typeface="Raleway"/>
              <a:cs typeface="Raleway"/>
              <a:sym typeface="Raleway"/>
            </a:endParaRPr>
          </a:p>
        </p:txBody>
      </p:sp>
      <p:pic>
        <p:nvPicPr>
          <p:cNvPr id="226" name="Google Shape;226;p3" descr="A person standing in front of a brick building&#10;&#10;Description automatically generated"/>
          <p:cNvPicPr preferRelativeResize="0"/>
          <p:nvPr/>
        </p:nvPicPr>
        <p:blipFill rotWithShape="1">
          <a:blip r:embed="rId3">
            <a:alphaModFix/>
          </a:blip>
          <a:srcRect/>
          <a:stretch/>
        </p:blipFill>
        <p:spPr>
          <a:xfrm>
            <a:off x="5012689" y="1176892"/>
            <a:ext cx="3259278" cy="2172852"/>
          </a:xfrm>
          <a:prstGeom prst="roundRect">
            <a:avLst>
              <a:gd name="adj" fmla="val 8594"/>
            </a:avLst>
          </a:prstGeom>
          <a:solidFill>
            <a:srgbClr val="ECECEC"/>
          </a:solidFill>
          <a:ln>
            <a:noFill/>
          </a:ln>
          <a:effectLst>
            <a:reflection stA="38000" endPos="28000" dist="5000" dir="5400000" sy="-100000" algn="bl" rotWithShape="0"/>
          </a:effectLst>
        </p:spPr>
      </p:pic>
      <p:pic>
        <p:nvPicPr>
          <p:cNvPr id="227" name="Google Shape;227;p3"/>
          <p:cNvPicPr preferRelativeResize="0"/>
          <p:nvPr/>
        </p:nvPicPr>
        <p:blipFill rotWithShape="1">
          <a:blip r:embed="rId4">
            <a:alphaModFix/>
          </a:blip>
          <a:srcRect/>
          <a:stretch/>
        </p:blipFill>
        <p:spPr>
          <a:xfrm>
            <a:off x="6437929" y="110142"/>
            <a:ext cx="2157113" cy="6400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cxnSp>
        <p:nvCxnSpPr>
          <p:cNvPr id="232" name="Google Shape;232;p2"/>
          <p:cNvCxnSpPr>
            <a:stCxn id="233" idx="0"/>
          </p:cNvCxnSpPr>
          <p:nvPr/>
        </p:nvCxnSpPr>
        <p:spPr>
          <a:xfrm>
            <a:off x="498213" y="986841"/>
            <a:ext cx="0" cy="2569800"/>
          </a:xfrm>
          <a:prstGeom prst="straightConnector1">
            <a:avLst/>
          </a:prstGeom>
          <a:noFill/>
          <a:ln w="9525" cap="flat" cmpd="sng">
            <a:solidFill>
              <a:schemeClr val="dk1"/>
            </a:solidFill>
            <a:prstDash val="solid"/>
            <a:miter lim="800000"/>
            <a:headEnd type="none" w="sm" len="sm"/>
            <a:tailEnd type="none" w="sm" len="sm"/>
          </a:ln>
        </p:spPr>
      </p:cxnSp>
      <p:sp>
        <p:nvSpPr>
          <p:cNvPr id="234" name="Google Shape;234;p2"/>
          <p:cNvSpPr txBox="1"/>
          <p:nvPr/>
        </p:nvSpPr>
        <p:spPr>
          <a:xfrm>
            <a:off x="707285" y="432022"/>
            <a:ext cx="2772679"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200" b="1" i="0" u="none" strike="noStrike" cap="none">
                <a:solidFill>
                  <a:schemeClr val="dk1"/>
                </a:solidFill>
                <a:latin typeface="Raleway"/>
                <a:ea typeface="Raleway"/>
                <a:cs typeface="Raleway"/>
                <a:sym typeface="Raleway"/>
              </a:rPr>
              <a:t>CONTENTS</a:t>
            </a:r>
            <a:endParaRPr/>
          </a:p>
        </p:txBody>
      </p:sp>
      <p:sp>
        <p:nvSpPr>
          <p:cNvPr id="235" name="Google Shape;235;p2"/>
          <p:cNvSpPr txBox="1"/>
          <p:nvPr/>
        </p:nvSpPr>
        <p:spPr>
          <a:xfrm>
            <a:off x="826875" y="1096775"/>
            <a:ext cx="4472100" cy="2908489"/>
          </a:xfrm>
          <a:prstGeom prst="rect">
            <a:avLst/>
          </a:prstGeom>
          <a:noFill/>
          <a:ln>
            <a:noFill/>
          </a:ln>
        </p:spPr>
        <p:txBody>
          <a:bodyPr spcFirstLastPara="1" wrap="square" lIns="0" tIns="0" rIns="0" bIns="0" anchor="t" anchorCtr="0">
            <a:spAutoFit/>
          </a:bodyPr>
          <a:lstStyle/>
          <a:p>
            <a:pPr marL="0" marR="0" lvl="0" indent="0" algn="l" rtl="0">
              <a:lnSpc>
                <a:spcPct val="270000"/>
              </a:lnSpc>
              <a:spcBef>
                <a:spcPts val="0"/>
              </a:spcBef>
              <a:spcAft>
                <a:spcPts val="0"/>
              </a:spcAft>
              <a:buNone/>
            </a:pPr>
            <a:r>
              <a:rPr lang="en-US" b="1" dirty="0">
                <a:solidFill>
                  <a:schemeClr val="dk1"/>
                </a:solidFill>
                <a:latin typeface="Raleway"/>
                <a:ea typeface="Raleway"/>
                <a:cs typeface="Raleway"/>
                <a:sym typeface="Raleway"/>
              </a:rPr>
              <a:t>REVIEW SOME RECENT CHANGES TO 2CFR200</a:t>
            </a:r>
            <a:endParaRPr b="1" dirty="0">
              <a:solidFill>
                <a:schemeClr val="dk1"/>
              </a:solidFill>
              <a:latin typeface="Raleway"/>
              <a:ea typeface="Raleway"/>
              <a:cs typeface="Raleway"/>
              <a:sym typeface="Raleway"/>
            </a:endParaRPr>
          </a:p>
          <a:p>
            <a:pPr marL="0" marR="0" lvl="0" indent="0" algn="l" rtl="0">
              <a:lnSpc>
                <a:spcPct val="270000"/>
              </a:lnSpc>
              <a:spcBef>
                <a:spcPts val="0"/>
              </a:spcBef>
              <a:spcAft>
                <a:spcPts val="0"/>
              </a:spcAft>
              <a:buNone/>
            </a:pPr>
            <a:endParaRPr dirty="0"/>
          </a:p>
          <a:p>
            <a:pPr marL="0" marR="0" lvl="0" indent="0" algn="l" rtl="0">
              <a:lnSpc>
                <a:spcPct val="270000"/>
              </a:lnSpc>
              <a:spcBef>
                <a:spcPts val="0"/>
              </a:spcBef>
              <a:spcAft>
                <a:spcPts val="0"/>
              </a:spcAft>
              <a:buNone/>
            </a:pPr>
            <a:r>
              <a:rPr lang="en-US" b="1" dirty="0">
                <a:solidFill>
                  <a:schemeClr val="dk1"/>
                </a:solidFill>
                <a:latin typeface="Raleway"/>
                <a:ea typeface="Raleway"/>
                <a:cs typeface="Raleway"/>
                <a:sym typeface="Raleway"/>
              </a:rPr>
              <a:t>FEDERAL CONTRACTOR INFORMATION  </a:t>
            </a:r>
            <a:endParaRPr b="1" dirty="0">
              <a:solidFill>
                <a:schemeClr val="dk1"/>
              </a:solidFill>
              <a:latin typeface="Raleway"/>
              <a:ea typeface="Raleway"/>
              <a:cs typeface="Raleway"/>
              <a:sym typeface="Raleway"/>
            </a:endParaRPr>
          </a:p>
          <a:p>
            <a:pPr marL="0" marR="0" lvl="0" indent="0" algn="l" rtl="0">
              <a:lnSpc>
                <a:spcPct val="270000"/>
              </a:lnSpc>
              <a:spcBef>
                <a:spcPts val="0"/>
              </a:spcBef>
              <a:spcAft>
                <a:spcPts val="0"/>
              </a:spcAft>
              <a:buNone/>
            </a:pPr>
            <a:endParaRPr lang="en-US" b="1" dirty="0">
              <a:solidFill>
                <a:schemeClr val="dk1"/>
              </a:solidFill>
              <a:latin typeface="Raleway"/>
              <a:ea typeface="Raleway"/>
              <a:cs typeface="Raleway"/>
              <a:sym typeface="Raleway"/>
            </a:endParaRPr>
          </a:p>
          <a:p>
            <a:pPr marL="0" marR="0" lvl="0" indent="0" algn="l" rtl="0">
              <a:lnSpc>
                <a:spcPct val="270000"/>
              </a:lnSpc>
              <a:spcBef>
                <a:spcPts val="0"/>
              </a:spcBef>
              <a:spcAft>
                <a:spcPts val="0"/>
              </a:spcAft>
              <a:buNone/>
            </a:pPr>
            <a:r>
              <a:rPr lang="en-US" b="1" dirty="0">
                <a:solidFill>
                  <a:schemeClr val="dk1"/>
                </a:solidFill>
                <a:latin typeface="Raleway"/>
                <a:ea typeface="Raleway"/>
                <a:cs typeface="Raleway"/>
                <a:sym typeface="Raleway"/>
              </a:rPr>
              <a:t>QUESTIONS </a:t>
            </a:r>
            <a:endParaRPr sz="1000" b="1" dirty="0">
              <a:solidFill>
                <a:schemeClr val="dk1"/>
              </a:solidFill>
              <a:latin typeface="Raleway"/>
              <a:ea typeface="Raleway"/>
              <a:cs typeface="Raleway"/>
              <a:sym typeface="Raleway"/>
            </a:endParaRPr>
          </a:p>
        </p:txBody>
      </p:sp>
      <p:sp>
        <p:nvSpPr>
          <p:cNvPr id="233" name="Google Shape;233;p2"/>
          <p:cNvSpPr/>
          <p:nvPr/>
        </p:nvSpPr>
        <p:spPr>
          <a:xfrm>
            <a:off x="270173" y="986841"/>
            <a:ext cx="456080" cy="456080"/>
          </a:xfrm>
          <a:prstGeom prst="ellipse">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EABAB"/>
              </a:solidFill>
              <a:latin typeface="Lato"/>
              <a:ea typeface="Lato"/>
              <a:cs typeface="Lato"/>
              <a:sym typeface="Lato"/>
            </a:endParaRPr>
          </a:p>
        </p:txBody>
      </p:sp>
      <p:sp>
        <p:nvSpPr>
          <p:cNvPr id="236" name="Google Shape;236;p2"/>
          <p:cNvSpPr/>
          <p:nvPr/>
        </p:nvSpPr>
        <p:spPr>
          <a:xfrm>
            <a:off x="270173" y="2157673"/>
            <a:ext cx="456080" cy="456080"/>
          </a:xfrm>
          <a:prstGeom prst="ellipse">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EABAB"/>
              </a:solidFill>
              <a:latin typeface="Lato"/>
              <a:ea typeface="Lato"/>
              <a:cs typeface="Lato"/>
              <a:sym typeface="Lato"/>
            </a:endParaRPr>
          </a:p>
        </p:txBody>
      </p:sp>
      <p:sp>
        <p:nvSpPr>
          <p:cNvPr id="237" name="Google Shape;237;p2"/>
          <p:cNvSpPr/>
          <p:nvPr/>
        </p:nvSpPr>
        <p:spPr>
          <a:xfrm>
            <a:off x="270173" y="3328503"/>
            <a:ext cx="456080" cy="456080"/>
          </a:xfrm>
          <a:prstGeom prst="ellipse">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AEABAB"/>
              </a:solidFill>
              <a:latin typeface="Lato"/>
              <a:ea typeface="Lato"/>
              <a:cs typeface="Lato"/>
              <a:sym typeface="Lato"/>
            </a:endParaRPr>
          </a:p>
        </p:txBody>
      </p:sp>
      <p:pic>
        <p:nvPicPr>
          <p:cNvPr id="238" name="Google Shape;238;p2" descr="A close up of a device&#10;&#10;Description automatically generated"/>
          <p:cNvPicPr preferRelativeResize="0"/>
          <p:nvPr/>
        </p:nvPicPr>
        <p:blipFill rotWithShape="1">
          <a:blip r:embed="rId3">
            <a:alphaModFix/>
          </a:blip>
          <a:srcRect/>
          <a:stretch/>
        </p:blipFill>
        <p:spPr>
          <a:xfrm>
            <a:off x="4671900" y="1520400"/>
            <a:ext cx="4472101" cy="2868726"/>
          </a:xfrm>
          <a:prstGeom prst="rect">
            <a:avLst/>
          </a:prstGeom>
          <a:noFill/>
          <a:ln>
            <a:noFill/>
          </a:ln>
        </p:spPr>
      </p:pic>
      <p:pic>
        <p:nvPicPr>
          <p:cNvPr id="239" name="Google Shape;239;p2"/>
          <p:cNvPicPr preferRelativeResize="0"/>
          <p:nvPr/>
        </p:nvPicPr>
        <p:blipFill rotWithShape="1">
          <a:blip r:embed="rId4">
            <a:alphaModFix/>
          </a:blip>
          <a:srcRect/>
          <a:stretch/>
        </p:blipFill>
        <p:spPr>
          <a:xfrm>
            <a:off x="6437929" y="110142"/>
            <a:ext cx="2157113" cy="6400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
          <p:cNvSpPr txBox="1">
            <a:spLocks noGrp="1"/>
          </p:cNvSpPr>
          <p:nvPr>
            <p:ph type="body" idx="1"/>
          </p:nvPr>
        </p:nvSpPr>
        <p:spPr>
          <a:xfrm>
            <a:off x="286575" y="46926"/>
            <a:ext cx="7953374" cy="38326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a:solidFill>
                  <a:schemeClr val="accent2"/>
                </a:solidFill>
                <a:latin typeface="Raleway"/>
                <a:ea typeface="Raleway"/>
                <a:cs typeface="Raleway"/>
                <a:sym typeface="Raleway"/>
              </a:rPr>
              <a:t>2CFR200	</a:t>
            </a:r>
            <a:endParaRPr b="1">
              <a:solidFill>
                <a:srgbClr val="3A3838"/>
              </a:solidFill>
              <a:latin typeface="Raleway"/>
              <a:ea typeface="Raleway"/>
              <a:cs typeface="Raleway"/>
              <a:sym typeface="Raleway"/>
            </a:endParaRPr>
          </a:p>
          <a:p>
            <a:pPr marL="0" lvl="0" indent="0" algn="l" rtl="0">
              <a:lnSpc>
                <a:spcPct val="100000"/>
              </a:lnSpc>
              <a:spcBef>
                <a:spcPts val="0"/>
              </a:spcBef>
              <a:spcAft>
                <a:spcPts val="0"/>
              </a:spcAft>
              <a:buClr>
                <a:schemeClr val="accent1"/>
              </a:buClr>
              <a:buSzPts val="2200"/>
              <a:buNone/>
            </a:pPr>
            <a:endParaRPr>
              <a:latin typeface="Raleway"/>
              <a:ea typeface="Raleway"/>
              <a:cs typeface="Raleway"/>
              <a:sym typeface="Raleway"/>
            </a:endParaRPr>
          </a:p>
        </p:txBody>
      </p:sp>
      <p:sp>
        <p:nvSpPr>
          <p:cNvPr id="246" name="Google Shape;246;p4"/>
          <p:cNvSpPr/>
          <p:nvPr/>
        </p:nvSpPr>
        <p:spPr>
          <a:xfrm>
            <a:off x="341901" y="601199"/>
            <a:ext cx="5930700" cy="4056300"/>
          </a:xfrm>
          <a:prstGeom prst="rect">
            <a:avLst/>
          </a:prstGeom>
          <a:noFill/>
          <a:ln>
            <a:noFill/>
          </a:ln>
        </p:spPr>
        <p:txBody>
          <a:bodyPr spcFirstLastPara="1" wrap="square" lIns="91425" tIns="45700" rIns="91425" bIns="45700" anchor="t" anchorCtr="0">
            <a:spAutoFit/>
          </a:bodyPr>
          <a:lstStyle/>
          <a:p>
            <a:pPr marL="0" marR="0" lvl="0" indent="0" algn="l" rtl="0">
              <a:lnSpc>
                <a:spcPct val="121428"/>
              </a:lnSpc>
              <a:spcBef>
                <a:spcPts val="0"/>
              </a:spcBef>
              <a:spcAft>
                <a:spcPts val="0"/>
              </a:spcAft>
              <a:buNone/>
            </a:pPr>
            <a:r>
              <a:rPr lang="en-US" b="1" dirty="0">
                <a:solidFill>
                  <a:schemeClr val="dk1"/>
                </a:solidFill>
                <a:latin typeface="Raleway"/>
                <a:ea typeface="Raleway"/>
                <a:cs typeface="Raleway"/>
                <a:sym typeface="Raleway"/>
              </a:rPr>
              <a:t>What is 2CFR200</a:t>
            </a:r>
            <a:endParaRPr dirty="0"/>
          </a:p>
          <a:p>
            <a:pPr marL="0" lvl="0" indent="0" algn="l" rtl="0">
              <a:lnSpc>
                <a:spcPct val="115000"/>
              </a:lnSpc>
              <a:spcBef>
                <a:spcPts val="1200"/>
              </a:spcBef>
              <a:spcAft>
                <a:spcPts val="0"/>
              </a:spcAft>
              <a:buNone/>
            </a:pPr>
            <a:r>
              <a:rPr lang="en-US" dirty="0">
                <a:solidFill>
                  <a:schemeClr val="dk1"/>
                </a:solidFill>
                <a:latin typeface="Raleway"/>
                <a:ea typeface="Raleway"/>
                <a:cs typeface="Raleway"/>
                <a:sym typeface="Raleway"/>
              </a:rPr>
              <a:t>2 CFR 200, also known as the Uniform Guidance, is a set of regulations that governs the administration of federal awards to state and local governments, universities, and non-profit organizations. It provides a framework for consistent grant management practices, including cost principles, audit requirements, and standards for procurement.</a:t>
            </a:r>
            <a:endParaRPr dirty="0">
              <a:solidFill>
                <a:schemeClr val="dk1"/>
              </a:solidFill>
              <a:latin typeface="Raleway"/>
              <a:ea typeface="Raleway"/>
              <a:cs typeface="Raleway"/>
              <a:sym typeface="Raleway"/>
            </a:endParaRPr>
          </a:p>
          <a:p>
            <a:pPr marL="0" marR="0" lvl="0" indent="0" algn="l" rtl="0">
              <a:lnSpc>
                <a:spcPct val="121428"/>
              </a:lnSpc>
              <a:spcBef>
                <a:spcPts val="1200"/>
              </a:spcBef>
              <a:spcAft>
                <a:spcPts val="0"/>
              </a:spcAft>
              <a:buNone/>
            </a:pPr>
            <a:endParaRPr b="1" dirty="0">
              <a:solidFill>
                <a:srgbClr val="3A3838"/>
              </a:solidFill>
              <a:latin typeface="Raleway"/>
              <a:ea typeface="Raleway"/>
              <a:cs typeface="Raleway"/>
              <a:sym typeface="Raleway"/>
            </a:endParaRPr>
          </a:p>
          <a:p>
            <a:pPr marL="0" marR="0" lvl="0" indent="0" algn="l" rtl="0">
              <a:lnSpc>
                <a:spcPct val="121428"/>
              </a:lnSpc>
              <a:spcBef>
                <a:spcPts val="800"/>
              </a:spcBef>
              <a:spcAft>
                <a:spcPts val="0"/>
              </a:spcAft>
              <a:buNone/>
            </a:pPr>
            <a:r>
              <a:rPr lang="en-US" b="1" dirty="0">
                <a:solidFill>
                  <a:srgbClr val="3A3838"/>
                </a:solidFill>
                <a:latin typeface="Raleway"/>
                <a:ea typeface="Raleway"/>
                <a:cs typeface="Raleway"/>
                <a:sym typeface="Raleway"/>
              </a:rPr>
              <a:t>When did the updates take effect</a:t>
            </a:r>
            <a:endParaRPr b="1" dirty="0">
              <a:solidFill>
                <a:srgbClr val="3A3838"/>
              </a:solidFill>
              <a:latin typeface="Raleway"/>
              <a:ea typeface="Raleway"/>
              <a:cs typeface="Raleway"/>
              <a:sym typeface="Raleway"/>
            </a:endParaRPr>
          </a:p>
          <a:p>
            <a:pPr marL="0" marR="0" lvl="0" indent="0" algn="l" rtl="0">
              <a:lnSpc>
                <a:spcPct val="121428"/>
              </a:lnSpc>
              <a:spcBef>
                <a:spcPts val="800"/>
              </a:spcBef>
              <a:spcAft>
                <a:spcPts val="0"/>
              </a:spcAft>
              <a:buNone/>
            </a:pPr>
            <a:r>
              <a:rPr lang="en-US" dirty="0">
                <a:solidFill>
                  <a:srgbClr val="3A3838"/>
                </a:solidFill>
                <a:latin typeface="Raleway"/>
                <a:ea typeface="Raleway"/>
                <a:cs typeface="Raleway"/>
                <a:sym typeface="Raleway"/>
              </a:rPr>
              <a:t>Updates were made to the new 2CFR200 with was release 10/1 and are applicable to awards issued on or after 10/1.  With the exception of Subpart F applicable to fiscal years after 10/1 as this relates to audits. </a:t>
            </a:r>
            <a:endParaRPr sz="1400" dirty="0">
              <a:solidFill>
                <a:schemeClr val="dk1"/>
              </a:solidFill>
              <a:latin typeface="Raleway"/>
              <a:ea typeface="Raleway"/>
              <a:cs typeface="Raleway"/>
              <a:sym typeface="Raleway"/>
            </a:endParaRPr>
          </a:p>
          <a:p>
            <a:pPr marL="457200" marR="0" lvl="0" indent="0" algn="l" rtl="0">
              <a:lnSpc>
                <a:spcPct val="121428"/>
              </a:lnSpc>
              <a:spcBef>
                <a:spcPts val="800"/>
              </a:spcBef>
              <a:spcAft>
                <a:spcPts val="0"/>
              </a:spcAft>
              <a:buNone/>
            </a:pPr>
            <a:endParaRPr dirty="0"/>
          </a:p>
        </p:txBody>
      </p:sp>
      <p:pic>
        <p:nvPicPr>
          <p:cNvPr id="247" name="Google Shape;247;p4"/>
          <p:cNvPicPr preferRelativeResize="0"/>
          <p:nvPr/>
        </p:nvPicPr>
        <p:blipFill rotWithShape="1">
          <a:blip r:embed="rId3">
            <a:alphaModFix/>
          </a:blip>
          <a:srcRect/>
          <a:stretch/>
        </p:blipFill>
        <p:spPr>
          <a:xfrm>
            <a:off x="6437929" y="110142"/>
            <a:ext cx="2157113" cy="640089"/>
          </a:xfrm>
          <a:prstGeom prst="rect">
            <a:avLst/>
          </a:prstGeom>
          <a:noFill/>
          <a:ln>
            <a:noFill/>
          </a:ln>
        </p:spPr>
      </p:pic>
      <p:pic>
        <p:nvPicPr>
          <p:cNvPr id="248" name="Google Shape;248;p4"/>
          <p:cNvPicPr preferRelativeResize="0"/>
          <p:nvPr/>
        </p:nvPicPr>
        <p:blipFill>
          <a:blip r:embed="rId4">
            <a:alphaModFix/>
          </a:blip>
          <a:stretch>
            <a:fillRect/>
          </a:stretch>
        </p:blipFill>
        <p:spPr>
          <a:xfrm>
            <a:off x="6496799" y="1502975"/>
            <a:ext cx="1743075" cy="261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033eb5166a_0_2"/>
          <p:cNvSpPr txBox="1">
            <a:spLocks noGrp="1"/>
          </p:cNvSpPr>
          <p:nvPr>
            <p:ph type="body" idx="1"/>
          </p:nvPr>
        </p:nvSpPr>
        <p:spPr>
          <a:xfrm>
            <a:off x="458925" y="110142"/>
            <a:ext cx="7953300" cy="3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dirty="0">
                <a:solidFill>
                  <a:srgbClr val="3A3838"/>
                </a:solidFill>
                <a:latin typeface="Raleway"/>
                <a:ea typeface="Raleway"/>
                <a:cs typeface="Raleway"/>
                <a:sym typeface="Raleway"/>
              </a:rPr>
              <a:t>CHANGES TO LIMITS &amp; THRESHOLDS </a:t>
            </a:r>
            <a:endParaRPr b="1" dirty="0">
              <a:solidFill>
                <a:srgbClr val="3A3838"/>
              </a:solidFill>
              <a:latin typeface="Raleway"/>
              <a:ea typeface="Raleway"/>
              <a:cs typeface="Raleway"/>
              <a:sym typeface="Raleway"/>
            </a:endParaRPr>
          </a:p>
          <a:p>
            <a:pPr marL="0" lvl="0" indent="0" algn="l" rtl="0">
              <a:lnSpc>
                <a:spcPct val="100000"/>
              </a:lnSpc>
              <a:spcBef>
                <a:spcPts val="0"/>
              </a:spcBef>
              <a:spcAft>
                <a:spcPts val="0"/>
              </a:spcAft>
              <a:buClr>
                <a:schemeClr val="accent1"/>
              </a:buClr>
              <a:buSzPts val="2200"/>
              <a:buNone/>
            </a:pPr>
            <a:endParaRPr dirty="0">
              <a:latin typeface="Raleway"/>
              <a:ea typeface="Raleway"/>
              <a:cs typeface="Raleway"/>
              <a:sym typeface="Raleway"/>
            </a:endParaRPr>
          </a:p>
        </p:txBody>
      </p:sp>
      <p:sp>
        <p:nvSpPr>
          <p:cNvPr id="254" name="Google Shape;254;g3033eb5166a_0_2"/>
          <p:cNvSpPr/>
          <p:nvPr/>
        </p:nvSpPr>
        <p:spPr>
          <a:xfrm>
            <a:off x="337752" y="3896299"/>
            <a:ext cx="8150100" cy="460848"/>
          </a:xfrm>
          <a:prstGeom prst="rect">
            <a:avLst/>
          </a:prstGeom>
          <a:noFill/>
          <a:ln>
            <a:noFill/>
          </a:ln>
        </p:spPr>
        <p:txBody>
          <a:bodyPr spcFirstLastPara="1" wrap="square" lIns="91425" tIns="45700" rIns="91425" bIns="45700" anchor="t" anchorCtr="0">
            <a:noAutofit/>
          </a:bodyPr>
          <a:lstStyle/>
          <a:p>
            <a:pPr marL="0" marR="0" lvl="0" indent="0" algn="l" rtl="0">
              <a:lnSpc>
                <a:spcPct val="121428"/>
              </a:lnSpc>
              <a:spcAft>
                <a:spcPts val="0"/>
              </a:spcAft>
              <a:buNone/>
            </a:pPr>
            <a:r>
              <a:rPr lang="en-US" sz="1000" dirty="0">
                <a:solidFill>
                  <a:srgbClr val="1F1E18"/>
                </a:solidFill>
                <a:highlight>
                  <a:srgbClr val="FFFFFF"/>
                </a:highlight>
              </a:rPr>
              <a:t>*Implement on awards issued or revised on October 1, 2024, and beyond.</a:t>
            </a:r>
            <a:endParaRPr sz="1000" dirty="0">
              <a:solidFill>
                <a:srgbClr val="1F1E18"/>
              </a:solidFill>
              <a:highlight>
                <a:srgbClr val="FFFFFF"/>
              </a:highlight>
            </a:endParaRPr>
          </a:p>
          <a:p>
            <a:pPr marL="0" marR="0" lvl="0" indent="0" algn="l" rtl="0">
              <a:lnSpc>
                <a:spcPct val="121428"/>
              </a:lnSpc>
              <a:spcAft>
                <a:spcPts val="0"/>
              </a:spcAft>
              <a:buNone/>
            </a:pPr>
            <a:r>
              <a:rPr lang="en-US" sz="1000" dirty="0">
                <a:solidFill>
                  <a:srgbClr val="1F1E18"/>
                </a:solidFill>
                <a:highlight>
                  <a:srgbClr val="FFFFFF"/>
                </a:highlight>
              </a:rPr>
              <a:t>**Implement with your negotiated F&amp;A cost rate</a:t>
            </a:r>
            <a:endParaRPr sz="1000" dirty="0">
              <a:solidFill>
                <a:srgbClr val="1F1E18"/>
              </a:solidFill>
              <a:highlight>
                <a:srgbClr val="FFFFFF"/>
              </a:highlight>
            </a:endParaRPr>
          </a:p>
          <a:p>
            <a:pPr marL="457200" marR="0" lvl="0" indent="0" algn="l" rtl="0">
              <a:lnSpc>
                <a:spcPct val="121428"/>
              </a:lnSpc>
              <a:spcBef>
                <a:spcPts val="800"/>
              </a:spcBef>
              <a:spcAft>
                <a:spcPts val="0"/>
              </a:spcAft>
              <a:buNone/>
            </a:pPr>
            <a:endParaRPr dirty="0"/>
          </a:p>
        </p:txBody>
      </p:sp>
      <p:pic>
        <p:nvPicPr>
          <p:cNvPr id="255" name="Google Shape;255;g3033eb5166a_0_2"/>
          <p:cNvPicPr preferRelativeResize="0"/>
          <p:nvPr/>
        </p:nvPicPr>
        <p:blipFill rotWithShape="1">
          <a:blip r:embed="rId3">
            <a:alphaModFix/>
          </a:blip>
          <a:srcRect/>
          <a:stretch/>
        </p:blipFill>
        <p:spPr>
          <a:xfrm>
            <a:off x="6437929" y="110142"/>
            <a:ext cx="2157113" cy="640089"/>
          </a:xfrm>
          <a:prstGeom prst="rect">
            <a:avLst/>
          </a:prstGeom>
          <a:noFill/>
          <a:ln>
            <a:noFill/>
          </a:ln>
        </p:spPr>
      </p:pic>
      <p:pic>
        <p:nvPicPr>
          <p:cNvPr id="256" name="Google Shape;256;g3033eb5166a_0_2"/>
          <p:cNvPicPr preferRelativeResize="0"/>
          <p:nvPr/>
        </p:nvPicPr>
        <p:blipFill rotWithShape="1">
          <a:blip r:embed="rId4">
            <a:alphaModFix/>
          </a:blip>
          <a:srcRect t="3635" b="1565"/>
          <a:stretch/>
        </p:blipFill>
        <p:spPr>
          <a:xfrm>
            <a:off x="458925" y="750230"/>
            <a:ext cx="7527649" cy="31636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033fff972a_0_18"/>
          <p:cNvSpPr txBox="1">
            <a:spLocks noGrp="1"/>
          </p:cNvSpPr>
          <p:nvPr>
            <p:ph type="body" idx="1"/>
          </p:nvPr>
        </p:nvSpPr>
        <p:spPr>
          <a:xfrm>
            <a:off x="584202" y="575841"/>
            <a:ext cx="7953300" cy="3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a:solidFill>
                  <a:schemeClr val="accent2"/>
                </a:solidFill>
                <a:latin typeface="Raleway"/>
                <a:ea typeface="Raleway"/>
                <a:cs typeface="Raleway"/>
                <a:sym typeface="Raleway"/>
              </a:rPr>
              <a:t>Our Current Rate Agreement</a:t>
            </a:r>
            <a:endParaRPr b="1">
              <a:solidFill>
                <a:srgbClr val="3A3838"/>
              </a:solidFill>
              <a:latin typeface="Raleway"/>
              <a:ea typeface="Raleway"/>
              <a:cs typeface="Raleway"/>
              <a:sym typeface="Raleway"/>
            </a:endParaRPr>
          </a:p>
          <a:p>
            <a:pPr marL="0" lvl="0" indent="0" algn="l" rtl="0">
              <a:lnSpc>
                <a:spcPct val="100000"/>
              </a:lnSpc>
              <a:spcBef>
                <a:spcPts val="0"/>
              </a:spcBef>
              <a:spcAft>
                <a:spcPts val="0"/>
              </a:spcAft>
              <a:buClr>
                <a:schemeClr val="accent1"/>
              </a:buClr>
              <a:buSzPts val="2200"/>
              <a:buNone/>
            </a:pPr>
            <a:endParaRPr>
              <a:latin typeface="Raleway"/>
              <a:ea typeface="Raleway"/>
              <a:cs typeface="Raleway"/>
              <a:sym typeface="Raleway"/>
            </a:endParaRPr>
          </a:p>
        </p:txBody>
      </p:sp>
      <p:sp>
        <p:nvSpPr>
          <p:cNvPr id="262" name="Google Shape;262;g3033fff972a_0_18"/>
          <p:cNvSpPr txBox="1">
            <a:spLocks noGrp="1"/>
          </p:cNvSpPr>
          <p:nvPr>
            <p:ph type="body" idx="2"/>
          </p:nvPr>
        </p:nvSpPr>
        <p:spPr>
          <a:xfrm>
            <a:off x="286575" y="935050"/>
            <a:ext cx="7953300" cy="383100"/>
          </a:xfrm>
          <a:prstGeom prst="rect">
            <a:avLst/>
          </a:prstGeom>
          <a:noFill/>
          <a:ln>
            <a:noFill/>
          </a:ln>
        </p:spPr>
        <p:txBody>
          <a:bodyPr spcFirstLastPara="1" wrap="square" lIns="0" tIns="0" rIns="0" bIns="0" anchor="t" anchorCtr="0">
            <a:noAutofit/>
          </a:bodyPr>
          <a:lstStyle/>
          <a:p>
            <a:pPr marL="342900" lvl="1" indent="0" algn="l" rtl="0">
              <a:lnSpc>
                <a:spcPct val="90000"/>
              </a:lnSpc>
              <a:spcBef>
                <a:spcPts val="0"/>
              </a:spcBef>
              <a:spcAft>
                <a:spcPts val="0"/>
              </a:spcAft>
              <a:buClr>
                <a:schemeClr val="accent2"/>
              </a:buClr>
              <a:buSzPts val="1600"/>
              <a:buNone/>
            </a:pPr>
            <a:r>
              <a:rPr lang="en-US" sz="1600">
                <a:solidFill>
                  <a:schemeClr val="accent2"/>
                </a:solidFill>
                <a:latin typeface="Raleway"/>
                <a:ea typeface="Raleway"/>
                <a:cs typeface="Raleway"/>
                <a:sym typeface="Raleway"/>
              </a:rPr>
              <a:t>https://dcg.usc.edu/proposal-rates-at-a-glance/</a:t>
            </a:r>
            <a:endParaRPr>
              <a:latin typeface="Raleway"/>
              <a:ea typeface="Raleway"/>
              <a:cs typeface="Raleway"/>
              <a:sym typeface="Raleway"/>
            </a:endParaRPr>
          </a:p>
        </p:txBody>
      </p:sp>
      <p:sp>
        <p:nvSpPr>
          <p:cNvPr id="263" name="Google Shape;263;g3033fff972a_0_18"/>
          <p:cNvSpPr/>
          <p:nvPr/>
        </p:nvSpPr>
        <p:spPr>
          <a:xfrm>
            <a:off x="397000" y="1185050"/>
            <a:ext cx="5670000" cy="40563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21428"/>
              </a:lnSpc>
              <a:spcBef>
                <a:spcPts val="0"/>
              </a:spcBef>
              <a:spcAft>
                <a:spcPts val="0"/>
              </a:spcAft>
              <a:buNone/>
            </a:pPr>
            <a:endParaRPr b="1" dirty="0">
              <a:solidFill>
                <a:schemeClr val="dk1"/>
              </a:solidFill>
              <a:latin typeface="Raleway"/>
              <a:ea typeface="Raleway"/>
              <a:cs typeface="Raleway"/>
              <a:sym typeface="Raleway"/>
            </a:endParaRPr>
          </a:p>
          <a:p>
            <a:pPr marL="0" marR="0" lvl="0" indent="0" algn="l" rtl="0">
              <a:lnSpc>
                <a:spcPct val="121428"/>
              </a:lnSpc>
              <a:spcBef>
                <a:spcPts val="0"/>
              </a:spcBef>
              <a:spcAft>
                <a:spcPts val="0"/>
              </a:spcAft>
              <a:buNone/>
            </a:pPr>
            <a:r>
              <a:rPr lang="en-US" b="1" dirty="0">
                <a:solidFill>
                  <a:schemeClr val="dk1"/>
                </a:solidFill>
                <a:latin typeface="Raleway"/>
                <a:ea typeface="Raleway"/>
                <a:cs typeface="Raleway"/>
                <a:sym typeface="Raleway"/>
              </a:rPr>
              <a:t>Our currently negotiated rate agreement MTDC base:</a:t>
            </a:r>
            <a:endParaRPr b="1" dirty="0">
              <a:solidFill>
                <a:schemeClr val="dk1"/>
              </a:solidFill>
              <a:latin typeface="Raleway"/>
              <a:ea typeface="Raleway"/>
              <a:cs typeface="Raleway"/>
              <a:sym typeface="Raleway"/>
            </a:endParaRPr>
          </a:p>
          <a:p>
            <a:pPr marL="457200" marR="0" lvl="0" indent="-317500" algn="l" rtl="0">
              <a:lnSpc>
                <a:spcPct val="121428"/>
              </a:lnSpc>
              <a:spcBef>
                <a:spcPts val="0"/>
              </a:spcBef>
              <a:spcAft>
                <a:spcPts val="0"/>
              </a:spcAft>
              <a:buClr>
                <a:schemeClr val="dk1"/>
              </a:buClr>
              <a:buSzPts val="1400"/>
              <a:buFont typeface="Raleway"/>
              <a:buChar char="●"/>
            </a:pPr>
            <a:r>
              <a:rPr lang="en-US" dirty="0">
                <a:solidFill>
                  <a:schemeClr val="dk1"/>
                </a:solidFill>
                <a:latin typeface="Raleway"/>
                <a:ea typeface="Raleway"/>
                <a:cs typeface="Raleway"/>
                <a:sym typeface="Raleway"/>
              </a:rPr>
              <a:t>Equipment is currently set at $5,000</a:t>
            </a:r>
            <a:endParaRPr dirty="0">
              <a:solidFill>
                <a:schemeClr val="dk1"/>
              </a:solidFill>
              <a:latin typeface="Raleway"/>
              <a:ea typeface="Raleway"/>
              <a:cs typeface="Raleway"/>
              <a:sym typeface="Raleway"/>
            </a:endParaRPr>
          </a:p>
          <a:p>
            <a:pPr marL="457200" marR="0" lvl="0" indent="-317500" algn="l" rtl="0">
              <a:lnSpc>
                <a:spcPct val="121428"/>
              </a:lnSpc>
              <a:spcBef>
                <a:spcPts val="0"/>
              </a:spcBef>
              <a:spcAft>
                <a:spcPts val="0"/>
              </a:spcAft>
              <a:buClr>
                <a:schemeClr val="dk1"/>
              </a:buClr>
              <a:buSzPts val="1400"/>
              <a:buFont typeface="Raleway"/>
              <a:buChar char="●"/>
            </a:pPr>
            <a:r>
              <a:rPr lang="en-US" dirty="0">
                <a:solidFill>
                  <a:schemeClr val="dk1"/>
                </a:solidFill>
                <a:latin typeface="Raleway"/>
                <a:ea typeface="Raleway"/>
                <a:cs typeface="Raleway"/>
                <a:sym typeface="Raleway"/>
              </a:rPr>
              <a:t>Subawards are only charged overhead on the first $25,000</a:t>
            </a:r>
            <a:endParaRPr dirty="0">
              <a:solidFill>
                <a:schemeClr val="dk1"/>
              </a:solidFill>
              <a:latin typeface="Raleway"/>
              <a:ea typeface="Raleway"/>
              <a:cs typeface="Raleway"/>
              <a:sym typeface="Raleway"/>
            </a:endParaRPr>
          </a:p>
          <a:p>
            <a:pPr marL="0" marR="0" lvl="0" indent="0" algn="l" rtl="0">
              <a:lnSpc>
                <a:spcPct val="121428"/>
              </a:lnSpc>
              <a:spcBef>
                <a:spcPts val="0"/>
              </a:spcBef>
              <a:spcAft>
                <a:spcPts val="0"/>
              </a:spcAft>
              <a:buNone/>
            </a:pPr>
            <a:endParaRPr b="1" dirty="0">
              <a:solidFill>
                <a:schemeClr val="dk1"/>
              </a:solidFill>
              <a:latin typeface="Raleway"/>
              <a:ea typeface="Raleway"/>
              <a:cs typeface="Raleway"/>
              <a:sym typeface="Raleway"/>
            </a:endParaRPr>
          </a:p>
          <a:p>
            <a:pPr marL="0" marR="0" lvl="0" indent="0" algn="l" rtl="0">
              <a:lnSpc>
                <a:spcPct val="121428"/>
              </a:lnSpc>
              <a:spcBef>
                <a:spcPts val="0"/>
              </a:spcBef>
              <a:spcAft>
                <a:spcPts val="0"/>
              </a:spcAft>
              <a:buNone/>
            </a:pPr>
            <a:r>
              <a:rPr lang="en-US" b="1" dirty="0">
                <a:solidFill>
                  <a:schemeClr val="dk1"/>
                </a:solidFill>
                <a:latin typeface="Raleway"/>
                <a:ea typeface="Raleway"/>
                <a:cs typeface="Raleway"/>
                <a:sym typeface="Raleway"/>
              </a:rPr>
              <a:t>When does our rate agreement expire?</a:t>
            </a:r>
            <a:endParaRPr b="1" dirty="0">
              <a:solidFill>
                <a:schemeClr val="dk1"/>
              </a:solidFill>
              <a:latin typeface="Raleway"/>
              <a:ea typeface="Raleway"/>
              <a:cs typeface="Raleway"/>
              <a:sym typeface="Raleway"/>
            </a:endParaRPr>
          </a:p>
          <a:p>
            <a:pPr marL="0" marR="0" lvl="0" indent="0" algn="l" rtl="0">
              <a:lnSpc>
                <a:spcPct val="121428"/>
              </a:lnSpc>
              <a:spcBef>
                <a:spcPts val="0"/>
              </a:spcBef>
              <a:spcAft>
                <a:spcPts val="0"/>
              </a:spcAft>
              <a:buNone/>
            </a:pPr>
            <a:r>
              <a:rPr lang="en-US" b="1" dirty="0">
                <a:solidFill>
                  <a:schemeClr val="dk1"/>
                </a:solidFill>
                <a:latin typeface="Raleway"/>
                <a:ea typeface="Raleway"/>
                <a:cs typeface="Raleway"/>
                <a:sym typeface="Raleway"/>
              </a:rPr>
              <a:t>	</a:t>
            </a:r>
            <a:r>
              <a:rPr lang="en-US" dirty="0">
                <a:solidFill>
                  <a:schemeClr val="dk1"/>
                </a:solidFill>
                <a:latin typeface="Raleway"/>
                <a:ea typeface="Raleway"/>
                <a:cs typeface="Raleway"/>
                <a:sym typeface="Raleway"/>
              </a:rPr>
              <a:t>Currently our rate agreement expires 6/30/2026</a:t>
            </a:r>
            <a:endParaRPr dirty="0">
              <a:solidFill>
                <a:schemeClr val="dk1"/>
              </a:solidFill>
              <a:latin typeface="Raleway"/>
              <a:ea typeface="Raleway"/>
              <a:cs typeface="Raleway"/>
              <a:sym typeface="Raleway"/>
            </a:endParaRPr>
          </a:p>
          <a:p>
            <a:pPr marL="0" marR="0" lvl="0" indent="0" algn="l" rtl="0">
              <a:lnSpc>
                <a:spcPct val="121428"/>
              </a:lnSpc>
              <a:spcBef>
                <a:spcPts val="1200"/>
              </a:spcBef>
              <a:spcAft>
                <a:spcPts val="0"/>
              </a:spcAft>
              <a:buNone/>
            </a:pPr>
            <a:r>
              <a:rPr lang="en-US" b="1" dirty="0">
                <a:solidFill>
                  <a:srgbClr val="3A3838"/>
                </a:solidFill>
                <a:latin typeface="Raleway"/>
                <a:ea typeface="Raleway"/>
                <a:cs typeface="Raleway"/>
                <a:sym typeface="Raleway"/>
              </a:rPr>
              <a:t>Will these updated rates  be included in our new rate agreement?</a:t>
            </a:r>
            <a:endParaRPr b="1" dirty="0">
              <a:solidFill>
                <a:srgbClr val="3A3838"/>
              </a:solidFill>
              <a:latin typeface="Raleway"/>
              <a:ea typeface="Raleway"/>
              <a:cs typeface="Raleway"/>
              <a:sym typeface="Raleway"/>
            </a:endParaRPr>
          </a:p>
          <a:p>
            <a:pPr marL="0" marR="0" lvl="0" indent="0" algn="l" rtl="0">
              <a:lnSpc>
                <a:spcPct val="121428"/>
              </a:lnSpc>
              <a:spcBef>
                <a:spcPts val="800"/>
              </a:spcBef>
              <a:spcAft>
                <a:spcPts val="0"/>
              </a:spcAft>
              <a:buNone/>
            </a:pPr>
            <a:endParaRPr sz="1400" dirty="0">
              <a:solidFill>
                <a:schemeClr val="dk1"/>
              </a:solidFill>
              <a:latin typeface="Raleway"/>
              <a:ea typeface="Raleway"/>
              <a:cs typeface="Raleway"/>
              <a:sym typeface="Raleway"/>
            </a:endParaRPr>
          </a:p>
          <a:p>
            <a:pPr marL="457200" marR="0" lvl="0" indent="0" algn="l" rtl="0">
              <a:lnSpc>
                <a:spcPct val="121428"/>
              </a:lnSpc>
              <a:spcBef>
                <a:spcPts val="800"/>
              </a:spcBef>
              <a:spcAft>
                <a:spcPts val="0"/>
              </a:spcAft>
              <a:buNone/>
            </a:pPr>
            <a:endParaRPr dirty="0"/>
          </a:p>
        </p:txBody>
      </p:sp>
      <p:pic>
        <p:nvPicPr>
          <p:cNvPr id="264" name="Google Shape;264;g3033fff972a_0_18"/>
          <p:cNvPicPr preferRelativeResize="0"/>
          <p:nvPr/>
        </p:nvPicPr>
        <p:blipFill rotWithShape="1">
          <a:blip r:embed="rId3">
            <a:alphaModFix/>
          </a:blip>
          <a:srcRect/>
          <a:stretch/>
        </p:blipFill>
        <p:spPr>
          <a:xfrm>
            <a:off x="6437929" y="110142"/>
            <a:ext cx="2157113" cy="640089"/>
          </a:xfrm>
          <a:prstGeom prst="rect">
            <a:avLst/>
          </a:prstGeom>
          <a:noFill/>
          <a:ln>
            <a:noFill/>
          </a:ln>
        </p:spPr>
      </p:pic>
      <p:pic>
        <p:nvPicPr>
          <p:cNvPr id="265" name="Google Shape;265;g3033fff972a_0_18"/>
          <p:cNvPicPr preferRelativeResize="0"/>
          <p:nvPr/>
        </p:nvPicPr>
        <p:blipFill>
          <a:blip r:embed="rId4">
            <a:alphaModFix/>
          </a:blip>
          <a:stretch>
            <a:fillRect/>
          </a:stretch>
        </p:blipFill>
        <p:spPr>
          <a:xfrm>
            <a:off x="6256425" y="1102522"/>
            <a:ext cx="2698150" cy="31969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033fff972a_0_10"/>
          <p:cNvSpPr txBox="1">
            <a:spLocks noGrp="1"/>
          </p:cNvSpPr>
          <p:nvPr>
            <p:ph type="body" idx="1"/>
          </p:nvPr>
        </p:nvSpPr>
        <p:spPr>
          <a:xfrm>
            <a:off x="329820" y="110142"/>
            <a:ext cx="7953300" cy="3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dirty="0">
                <a:solidFill>
                  <a:schemeClr val="accent2"/>
                </a:solidFill>
                <a:latin typeface="Raleway"/>
                <a:ea typeface="Raleway"/>
                <a:cs typeface="Raleway"/>
                <a:sym typeface="Raleway"/>
              </a:rPr>
              <a:t>Termination Costs - Vacation Balances</a:t>
            </a:r>
            <a:endParaRPr b="1" dirty="0">
              <a:solidFill>
                <a:srgbClr val="3A3838"/>
              </a:solidFill>
              <a:latin typeface="Raleway"/>
              <a:ea typeface="Raleway"/>
              <a:cs typeface="Raleway"/>
              <a:sym typeface="Raleway"/>
            </a:endParaRPr>
          </a:p>
          <a:p>
            <a:pPr marL="0" lvl="0" indent="0" algn="l" rtl="0">
              <a:lnSpc>
                <a:spcPct val="100000"/>
              </a:lnSpc>
              <a:spcBef>
                <a:spcPts val="0"/>
              </a:spcBef>
              <a:spcAft>
                <a:spcPts val="0"/>
              </a:spcAft>
              <a:buClr>
                <a:schemeClr val="accent1"/>
              </a:buClr>
              <a:buSzPts val="2200"/>
              <a:buNone/>
            </a:pPr>
            <a:endParaRPr dirty="0">
              <a:latin typeface="Raleway"/>
              <a:ea typeface="Raleway"/>
              <a:cs typeface="Raleway"/>
              <a:sym typeface="Raleway"/>
            </a:endParaRPr>
          </a:p>
        </p:txBody>
      </p:sp>
      <p:sp>
        <p:nvSpPr>
          <p:cNvPr id="271" name="Google Shape;271;g3033fff972a_0_10"/>
          <p:cNvSpPr/>
          <p:nvPr/>
        </p:nvSpPr>
        <p:spPr>
          <a:xfrm>
            <a:off x="141726" y="493542"/>
            <a:ext cx="5729686" cy="4332840"/>
          </a:xfrm>
          <a:prstGeom prst="rect">
            <a:avLst/>
          </a:prstGeom>
          <a:noFill/>
          <a:ln>
            <a:noFill/>
          </a:ln>
        </p:spPr>
        <p:txBody>
          <a:bodyPr spcFirstLastPara="1" wrap="square" lIns="91425" tIns="45700" rIns="91425" bIns="45700" anchor="t" anchorCtr="0">
            <a:noAutofit/>
          </a:bodyPr>
          <a:lstStyle/>
          <a:p>
            <a:pPr marL="0" marR="0" lvl="0" indent="0" algn="l" rtl="0">
              <a:lnSpc>
                <a:spcPct val="121428"/>
              </a:lnSpc>
              <a:spcBef>
                <a:spcPts val="0"/>
              </a:spcBef>
              <a:spcAft>
                <a:spcPts val="0"/>
              </a:spcAft>
              <a:buNone/>
            </a:pPr>
            <a:r>
              <a:rPr lang="en-US" b="1" dirty="0">
                <a:solidFill>
                  <a:schemeClr val="dk1"/>
                </a:solidFill>
                <a:latin typeface="Raleway"/>
                <a:ea typeface="Raleway"/>
                <a:cs typeface="Raleway"/>
                <a:sym typeface="Raleway"/>
              </a:rPr>
              <a:t>What changes have been made to the language?</a:t>
            </a:r>
            <a:endParaRPr b="1" dirty="0">
              <a:solidFill>
                <a:schemeClr val="dk1"/>
              </a:solidFill>
              <a:latin typeface="Raleway"/>
              <a:ea typeface="Raleway"/>
              <a:cs typeface="Raleway"/>
              <a:sym typeface="Raleway"/>
            </a:endParaRPr>
          </a:p>
          <a:p>
            <a:pPr marL="457200" marR="0" lvl="0" indent="0" algn="l" rtl="0">
              <a:lnSpc>
                <a:spcPct val="121428"/>
              </a:lnSpc>
              <a:spcBef>
                <a:spcPts val="0"/>
              </a:spcBef>
              <a:spcAft>
                <a:spcPts val="0"/>
              </a:spcAft>
              <a:buNone/>
            </a:pPr>
            <a:r>
              <a:rPr lang="en-US" dirty="0">
                <a:solidFill>
                  <a:schemeClr val="dk1"/>
                </a:solidFill>
                <a:latin typeface="Raleway"/>
                <a:ea typeface="Raleway"/>
                <a:cs typeface="Raleway"/>
                <a:sym typeface="Raleway"/>
              </a:rPr>
              <a:t>Section 200.341 governing Fringe Benefits language has been added to clarify that unused leave when an employee retires or terminates need to be charged as general administrative expense or included in the fringe rate. </a:t>
            </a:r>
            <a:endParaRPr b="1" dirty="0">
              <a:solidFill>
                <a:schemeClr val="dk1"/>
              </a:solidFill>
              <a:latin typeface="Raleway"/>
              <a:ea typeface="Raleway"/>
              <a:cs typeface="Raleway"/>
              <a:sym typeface="Raleway"/>
            </a:endParaRPr>
          </a:p>
          <a:p>
            <a:pPr marL="0" lvl="0" indent="0" algn="l" rtl="0">
              <a:lnSpc>
                <a:spcPct val="121428"/>
              </a:lnSpc>
              <a:spcBef>
                <a:spcPts val="0"/>
              </a:spcBef>
              <a:spcAft>
                <a:spcPts val="0"/>
              </a:spcAft>
              <a:buClr>
                <a:schemeClr val="dk1"/>
              </a:buClr>
              <a:buSzPts val="1100"/>
              <a:buFont typeface="Arial"/>
              <a:buNone/>
            </a:pPr>
            <a:r>
              <a:rPr lang="en-US" b="1" dirty="0">
                <a:solidFill>
                  <a:schemeClr val="dk1"/>
                </a:solidFill>
                <a:latin typeface="Raleway"/>
                <a:ea typeface="Raleway"/>
                <a:cs typeface="Raleway"/>
                <a:sym typeface="Raleway"/>
              </a:rPr>
              <a:t>What is the result of this change?</a:t>
            </a:r>
            <a:endParaRPr b="1" dirty="0">
              <a:solidFill>
                <a:schemeClr val="dk1"/>
              </a:solidFill>
              <a:latin typeface="Raleway"/>
              <a:ea typeface="Raleway"/>
              <a:cs typeface="Raleway"/>
              <a:sym typeface="Raleway"/>
            </a:endParaRPr>
          </a:p>
          <a:p>
            <a:pPr marL="457200" lvl="0" indent="0" algn="l" rtl="0">
              <a:lnSpc>
                <a:spcPct val="121428"/>
              </a:lnSpc>
              <a:spcBef>
                <a:spcPts val="0"/>
              </a:spcBef>
              <a:spcAft>
                <a:spcPts val="0"/>
              </a:spcAft>
              <a:buClr>
                <a:schemeClr val="dk1"/>
              </a:buClr>
              <a:buSzPts val="1100"/>
              <a:buFont typeface="Arial"/>
              <a:buNone/>
            </a:pPr>
            <a:r>
              <a:rPr lang="en-US" dirty="0">
                <a:solidFill>
                  <a:schemeClr val="dk1"/>
                </a:solidFill>
                <a:latin typeface="Raleway"/>
                <a:ea typeface="Raleway"/>
                <a:cs typeface="Raleway"/>
                <a:sym typeface="Raleway"/>
              </a:rPr>
              <a:t>As a result of this change unused leave when an employee retires or terminates cannot be charged to the grant as a direct expense and must be charged to a unrestricted PPG. </a:t>
            </a:r>
            <a:endParaRPr dirty="0">
              <a:solidFill>
                <a:schemeClr val="dk1"/>
              </a:solidFill>
              <a:latin typeface="Raleway"/>
              <a:ea typeface="Raleway"/>
              <a:cs typeface="Raleway"/>
              <a:sym typeface="Raleway"/>
            </a:endParaRPr>
          </a:p>
          <a:p>
            <a:pPr marL="0" lvl="0" indent="0" algn="l" rtl="0">
              <a:lnSpc>
                <a:spcPct val="121428"/>
              </a:lnSpc>
              <a:spcBef>
                <a:spcPts val="0"/>
              </a:spcBef>
              <a:spcAft>
                <a:spcPts val="0"/>
              </a:spcAft>
              <a:buClr>
                <a:schemeClr val="dk1"/>
              </a:buClr>
              <a:buSzPts val="1100"/>
              <a:buFont typeface="Arial"/>
              <a:buNone/>
            </a:pPr>
            <a:r>
              <a:rPr lang="en-US" b="1" dirty="0">
                <a:solidFill>
                  <a:schemeClr val="dk1"/>
                </a:solidFill>
                <a:latin typeface="Raleway"/>
                <a:ea typeface="Raleway"/>
                <a:cs typeface="Raleway"/>
                <a:sym typeface="Raleway"/>
              </a:rPr>
              <a:t>How is USC addressing this change?</a:t>
            </a:r>
          </a:p>
          <a:p>
            <a:pPr lvl="5"/>
            <a:r>
              <a:rPr lang="en-US" dirty="0">
                <a:effectLst/>
                <a:latin typeface="Raleway" pitchFamily="2" charset="0"/>
                <a:ea typeface="Aptos" panose="020B0004020202020204" pitchFamily="34" charset="0"/>
                <a:cs typeface="Aptos" panose="020B0004020202020204" pitchFamily="34" charset="0"/>
              </a:rPr>
              <a:t>        The expenses for unused leave at time of termination or </a:t>
            </a:r>
          </a:p>
          <a:p>
            <a:pPr lvl="5"/>
            <a:r>
              <a:rPr lang="en-US" dirty="0">
                <a:effectLst/>
                <a:latin typeface="Raleway" pitchFamily="2" charset="0"/>
                <a:ea typeface="Aptos" panose="020B0004020202020204" pitchFamily="34" charset="0"/>
                <a:cs typeface="Aptos" panose="020B0004020202020204" pitchFamily="34" charset="0"/>
              </a:rPr>
              <a:t>        retirement will need to be absorbed in accordance with</a:t>
            </a:r>
          </a:p>
          <a:p>
            <a:pPr lvl="5"/>
            <a:r>
              <a:rPr lang="en-US" dirty="0">
                <a:latin typeface="Raleway" pitchFamily="2" charset="0"/>
                <a:ea typeface="Aptos" panose="020B0004020202020204" pitchFamily="34" charset="0"/>
                <a:cs typeface="Aptos" panose="020B0004020202020204" pitchFamily="34" charset="0"/>
              </a:rPr>
              <a:t>       </a:t>
            </a:r>
            <a:r>
              <a:rPr lang="en-US" dirty="0">
                <a:effectLst/>
                <a:latin typeface="Raleway" pitchFamily="2" charset="0"/>
                <a:ea typeface="Aptos" panose="020B0004020202020204" pitchFamily="34" charset="0"/>
                <a:cs typeface="Aptos" panose="020B0004020202020204" pitchFamily="34" charset="0"/>
              </a:rPr>
              <a:t> School policy.   Given the unanticipated nature of this  </a:t>
            </a:r>
          </a:p>
          <a:p>
            <a:pPr lvl="5"/>
            <a:r>
              <a:rPr lang="en-US" dirty="0">
                <a:latin typeface="Raleway" pitchFamily="2" charset="0"/>
                <a:ea typeface="Aptos" panose="020B0004020202020204" pitchFamily="34" charset="0"/>
                <a:cs typeface="Aptos" panose="020B0004020202020204" pitchFamily="34" charset="0"/>
              </a:rPr>
              <a:t>        </a:t>
            </a:r>
            <a:r>
              <a:rPr lang="en-US" dirty="0">
                <a:effectLst/>
                <a:latin typeface="Raleway" pitchFamily="2" charset="0"/>
                <a:ea typeface="Aptos" panose="020B0004020202020204" pitchFamily="34" charset="0"/>
                <a:cs typeface="Aptos" panose="020B0004020202020204" pitchFamily="34" charset="0"/>
              </a:rPr>
              <a:t>significant financial change, and current financial constraints   </a:t>
            </a:r>
          </a:p>
          <a:p>
            <a:pPr lvl="5"/>
            <a:r>
              <a:rPr lang="en-US" dirty="0">
                <a:latin typeface="Raleway" pitchFamily="2" charset="0"/>
                <a:ea typeface="Aptos" panose="020B0004020202020204" pitchFamily="34" charset="0"/>
                <a:cs typeface="Aptos" panose="020B0004020202020204" pitchFamily="34" charset="0"/>
              </a:rPr>
              <a:t>        </a:t>
            </a:r>
            <a:r>
              <a:rPr lang="en-US" dirty="0">
                <a:effectLst/>
                <a:latin typeface="Raleway" pitchFamily="2" charset="0"/>
                <a:ea typeface="Aptos" panose="020B0004020202020204" pitchFamily="34" charset="0"/>
                <a:cs typeface="Aptos" panose="020B0004020202020204" pitchFamily="34" charset="0"/>
              </a:rPr>
              <a:t>and headwinds – KSOM will expect that unused vacation time   </a:t>
            </a:r>
          </a:p>
          <a:p>
            <a:pPr lvl="5"/>
            <a:r>
              <a:rPr lang="en-US" dirty="0">
                <a:latin typeface="Raleway" pitchFamily="2" charset="0"/>
                <a:ea typeface="Aptos" panose="020B0004020202020204" pitchFamily="34" charset="0"/>
                <a:cs typeface="Aptos" panose="020B0004020202020204" pitchFamily="34" charset="0"/>
              </a:rPr>
              <a:t>       </a:t>
            </a:r>
            <a:r>
              <a:rPr lang="en-US" dirty="0">
                <a:effectLst/>
                <a:latin typeface="Raleway" pitchFamily="2" charset="0"/>
                <a:ea typeface="Aptos" panose="020B0004020202020204" pitchFamily="34" charset="0"/>
                <a:cs typeface="Aptos" panose="020B0004020202020204" pitchFamily="34" charset="0"/>
              </a:rPr>
              <a:t>will be the financial responsibility of the PI’s   </a:t>
            </a:r>
          </a:p>
          <a:p>
            <a:pPr lvl="5"/>
            <a:r>
              <a:rPr lang="en-US" dirty="0">
                <a:latin typeface="Raleway" pitchFamily="2" charset="0"/>
                <a:ea typeface="Aptos" panose="020B0004020202020204" pitchFamily="34" charset="0"/>
                <a:cs typeface="Aptos" panose="020B0004020202020204" pitchFamily="34" charset="0"/>
              </a:rPr>
              <a:t>       </a:t>
            </a:r>
            <a:r>
              <a:rPr lang="en-US" dirty="0">
                <a:effectLst/>
                <a:latin typeface="Raleway" pitchFamily="2" charset="0"/>
                <a:ea typeface="Aptos" panose="020B0004020202020204" pitchFamily="34" charset="0"/>
                <a:cs typeface="Aptos" panose="020B0004020202020204" pitchFamily="34" charset="0"/>
              </a:rPr>
              <a:t>Department/Institute/Center</a:t>
            </a:r>
            <a:r>
              <a:rPr lang="en-US" sz="1800" dirty="0">
                <a:effectLst/>
                <a:latin typeface="Aptos" panose="020B0004020202020204" pitchFamily="34" charset="0"/>
                <a:ea typeface="Aptos" panose="020B0004020202020204" pitchFamily="34" charset="0"/>
                <a:cs typeface="Aptos" panose="020B0004020202020204" pitchFamily="34" charset="0"/>
              </a:rPr>
              <a:t>.</a:t>
            </a:r>
          </a:p>
          <a:p>
            <a:pPr marL="0" marR="0" lvl="0" indent="0" algn="l" rtl="0">
              <a:lnSpc>
                <a:spcPct val="121428"/>
              </a:lnSpc>
              <a:spcBef>
                <a:spcPts val="800"/>
              </a:spcBef>
              <a:spcAft>
                <a:spcPts val="0"/>
              </a:spcAft>
              <a:buNone/>
            </a:pPr>
            <a:endParaRPr lang="en-US" b="1" dirty="0">
              <a:solidFill>
                <a:srgbClr val="3A3838"/>
              </a:solidFill>
              <a:latin typeface="Raleway"/>
              <a:ea typeface="Raleway"/>
              <a:cs typeface="Raleway"/>
              <a:sym typeface="Raleway"/>
            </a:endParaRPr>
          </a:p>
          <a:p>
            <a:pPr marL="457200" marR="0" lvl="0" indent="0" algn="l" rtl="0">
              <a:lnSpc>
                <a:spcPct val="121428"/>
              </a:lnSpc>
              <a:spcBef>
                <a:spcPts val="800"/>
              </a:spcBef>
              <a:spcAft>
                <a:spcPts val="0"/>
              </a:spcAft>
              <a:buNone/>
            </a:pPr>
            <a:endParaRPr dirty="0"/>
          </a:p>
        </p:txBody>
      </p:sp>
      <p:pic>
        <p:nvPicPr>
          <p:cNvPr id="272" name="Google Shape;272;g3033fff972a_0_10"/>
          <p:cNvPicPr preferRelativeResize="0"/>
          <p:nvPr/>
        </p:nvPicPr>
        <p:blipFill rotWithShape="1">
          <a:blip r:embed="rId3">
            <a:alphaModFix/>
          </a:blip>
          <a:srcRect/>
          <a:stretch/>
        </p:blipFill>
        <p:spPr>
          <a:xfrm>
            <a:off x="6437929" y="110142"/>
            <a:ext cx="2157113" cy="640089"/>
          </a:xfrm>
          <a:prstGeom prst="rect">
            <a:avLst/>
          </a:prstGeom>
          <a:noFill/>
          <a:ln>
            <a:noFill/>
          </a:ln>
        </p:spPr>
      </p:pic>
      <p:pic>
        <p:nvPicPr>
          <p:cNvPr id="273" name="Google Shape;273;g3033fff972a_0_10"/>
          <p:cNvPicPr preferRelativeResize="0"/>
          <p:nvPr/>
        </p:nvPicPr>
        <p:blipFill>
          <a:blip r:embed="rId4">
            <a:alphaModFix/>
          </a:blip>
          <a:stretch>
            <a:fillRect/>
          </a:stretch>
        </p:blipFill>
        <p:spPr>
          <a:xfrm>
            <a:off x="5806575" y="1178700"/>
            <a:ext cx="3250700" cy="2434875"/>
          </a:xfrm>
          <a:prstGeom prst="rect">
            <a:avLst/>
          </a:prstGeom>
          <a:noFill/>
          <a:ln>
            <a:noFill/>
          </a:ln>
          <a:effectLst>
            <a:reflection endPos="30000" dist="38100" dir="5400000" fadeDir="5400012"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3033fff972a_0_0"/>
          <p:cNvSpPr txBox="1">
            <a:spLocks noGrp="1"/>
          </p:cNvSpPr>
          <p:nvPr>
            <p:ph type="body" idx="1"/>
          </p:nvPr>
        </p:nvSpPr>
        <p:spPr>
          <a:xfrm>
            <a:off x="245602" y="110141"/>
            <a:ext cx="7953300" cy="3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dirty="0">
                <a:solidFill>
                  <a:schemeClr val="accent2"/>
                </a:solidFill>
                <a:latin typeface="Raleway"/>
                <a:ea typeface="Raleway"/>
                <a:cs typeface="Raleway"/>
                <a:sym typeface="Raleway"/>
              </a:rPr>
              <a:t>Updates To Subawards</a:t>
            </a:r>
            <a:endParaRPr b="1" dirty="0">
              <a:solidFill>
                <a:srgbClr val="3A3838"/>
              </a:solidFill>
              <a:latin typeface="Raleway"/>
              <a:ea typeface="Raleway"/>
              <a:cs typeface="Raleway"/>
              <a:sym typeface="Raleway"/>
            </a:endParaRPr>
          </a:p>
          <a:p>
            <a:pPr marL="0" lvl="0" indent="0" algn="l" rtl="0">
              <a:lnSpc>
                <a:spcPct val="100000"/>
              </a:lnSpc>
              <a:spcBef>
                <a:spcPts val="0"/>
              </a:spcBef>
              <a:spcAft>
                <a:spcPts val="0"/>
              </a:spcAft>
              <a:buClr>
                <a:schemeClr val="accent1"/>
              </a:buClr>
              <a:buSzPts val="2200"/>
              <a:buNone/>
            </a:pPr>
            <a:endParaRPr dirty="0">
              <a:latin typeface="Raleway"/>
              <a:ea typeface="Raleway"/>
              <a:cs typeface="Raleway"/>
              <a:sym typeface="Raleway"/>
            </a:endParaRPr>
          </a:p>
        </p:txBody>
      </p:sp>
      <p:sp>
        <p:nvSpPr>
          <p:cNvPr id="279" name="Google Shape;279;g3033fff972a_0_0"/>
          <p:cNvSpPr/>
          <p:nvPr/>
        </p:nvSpPr>
        <p:spPr>
          <a:xfrm>
            <a:off x="396995" y="1185050"/>
            <a:ext cx="8150100" cy="4056300"/>
          </a:xfrm>
          <a:prstGeom prst="rect">
            <a:avLst/>
          </a:prstGeom>
          <a:noFill/>
          <a:ln>
            <a:noFill/>
          </a:ln>
        </p:spPr>
        <p:txBody>
          <a:bodyPr spcFirstLastPara="1" wrap="square" lIns="91425" tIns="45700" rIns="91425" bIns="45700" anchor="t" anchorCtr="0">
            <a:noAutofit/>
          </a:bodyPr>
          <a:lstStyle/>
          <a:p>
            <a:pPr marL="0" marR="0" lvl="0" indent="0" algn="l" rtl="0">
              <a:lnSpc>
                <a:spcPct val="121428"/>
              </a:lnSpc>
              <a:spcBef>
                <a:spcPts val="800"/>
              </a:spcBef>
              <a:spcAft>
                <a:spcPts val="0"/>
              </a:spcAft>
              <a:buNone/>
            </a:pPr>
            <a:endParaRPr sz="1400">
              <a:solidFill>
                <a:schemeClr val="dk1"/>
              </a:solidFill>
              <a:latin typeface="Raleway"/>
              <a:ea typeface="Raleway"/>
              <a:cs typeface="Raleway"/>
              <a:sym typeface="Raleway"/>
            </a:endParaRPr>
          </a:p>
          <a:p>
            <a:pPr marL="457200" marR="0" lvl="0" indent="0" algn="l" rtl="0">
              <a:lnSpc>
                <a:spcPct val="121428"/>
              </a:lnSpc>
              <a:spcBef>
                <a:spcPts val="800"/>
              </a:spcBef>
              <a:spcAft>
                <a:spcPts val="0"/>
              </a:spcAft>
              <a:buNone/>
            </a:pPr>
            <a:endParaRPr/>
          </a:p>
        </p:txBody>
      </p:sp>
      <p:pic>
        <p:nvPicPr>
          <p:cNvPr id="280" name="Google Shape;280;g3033fff972a_0_0"/>
          <p:cNvPicPr preferRelativeResize="0"/>
          <p:nvPr/>
        </p:nvPicPr>
        <p:blipFill rotWithShape="1">
          <a:blip r:embed="rId3">
            <a:alphaModFix/>
          </a:blip>
          <a:srcRect/>
          <a:stretch/>
        </p:blipFill>
        <p:spPr>
          <a:xfrm>
            <a:off x="6437929" y="-42258"/>
            <a:ext cx="2157113" cy="640089"/>
          </a:xfrm>
          <a:prstGeom prst="rect">
            <a:avLst/>
          </a:prstGeom>
          <a:noFill/>
          <a:ln>
            <a:noFill/>
          </a:ln>
        </p:spPr>
      </p:pic>
      <p:graphicFrame>
        <p:nvGraphicFramePr>
          <p:cNvPr id="281" name="Google Shape;281;g3033fff972a_0_0"/>
          <p:cNvGraphicFramePr/>
          <p:nvPr>
            <p:extLst>
              <p:ext uri="{D42A27DB-BD31-4B8C-83A1-F6EECF244321}">
                <p14:modId xmlns:p14="http://schemas.microsoft.com/office/powerpoint/2010/main" val="1176821332"/>
              </p:ext>
            </p:extLst>
          </p:nvPr>
        </p:nvGraphicFramePr>
        <p:xfrm>
          <a:off x="1" y="556440"/>
          <a:ext cx="9144000" cy="4070396"/>
        </p:xfrm>
        <a:graphic>
          <a:graphicData uri="http://schemas.openxmlformats.org/drawingml/2006/table">
            <a:tbl>
              <a:tblPr>
                <a:noFill/>
                <a:tableStyleId>{BE40E6E3-3504-491A-8BF5-49FBB1BA8304}</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42453">
                <a:tc>
                  <a:txBody>
                    <a:bodyPr/>
                    <a:lstStyle/>
                    <a:p>
                      <a:pPr marL="0" lvl="0" indent="0" algn="ctr" rtl="0">
                        <a:spcBef>
                          <a:spcPts val="0"/>
                        </a:spcBef>
                        <a:spcAft>
                          <a:spcPts val="0"/>
                        </a:spcAft>
                        <a:buNone/>
                      </a:pPr>
                      <a:r>
                        <a:rPr lang="en-US" sz="2100" b="1"/>
                        <a:t>Topic</a:t>
                      </a:r>
                      <a:endParaRPr sz="2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2100" b="1" dirty="0"/>
                        <a:t>Change</a:t>
                      </a:r>
                      <a:endParaRPr sz="2100" b="1"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US" sz="2100" b="1"/>
                        <a:t>Impact</a:t>
                      </a:r>
                      <a:endParaRPr sz="21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0"/>
                  </a:ext>
                </a:extLst>
              </a:tr>
              <a:tr h="482678">
                <a:tc>
                  <a:txBody>
                    <a:bodyPr/>
                    <a:lstStyle/>
                    <a:p>
                      <a:pPr marL="0" lvl="0" indent="0" algn="ctr" rtl="0">
                        <a:spcBef>
                          <a:spcPts val="0"/>
                        </a:spcBef>
                        <a:spcAft>
                          <a:spcPts val="0"/>
                        </a:spcAft>
                        <a:buNone/>
                      </a:pPr>
                      <a:r>
                        <a:rPr lang="en-US" sz="1700"/>
                        <a:t>SAMS Registration</a:t>
                      </a:r>
                      <a:endParaRPr sz="1700"/>
                    </a:p>
                  </a:txBody>
                  <a:tcPr marL="91425" marR="91425" marT="91425" marB="91425" anchor="ctr">
                    <a:lnT w="9525" cap="flat" cmpd="sng">
                      <a:solidFill>
                        <a:schemeClr val="dk1"/>
                      </a:solidFill>
                      <a:prstDash val="solid"/>
                      <a:round/>
                      <a:headEnd type="none" w="sm" len="sm"/>
                      <a:tailEnd type="none" w="sm" len="sm"/>
                    </a:lnT>
                  </a:tcPr>
                </a:tc>
                <a:tc>
                  <a:txBody>
                    <a:bodyPr/>
                    <a:lstStyle/>
                    <a:p>
                      <a:pPr marL="0" lvl="0" indent="0" algn="l" rtl="0">
                        <a:spcBef>
                          <a:spcPts val="0"/>
                        </a:spcBef>
                        <a:spcAft>
                          <a:spcPts val="0"/>
                        </a:spcAft>
                        <a:buNone/>
                      </a:pPr>
                      <a:r>
                        <a:rPr lang="en-US" sz="1200"/>
                        <a:t>Full registration in SAM’s is needed to receive federal contract funds.</a:t>
                      </a:r>
                      <a:endParaRPr sz="1200"/>
                    </a:p>
                  </a:txBody>
                  <a:tcPr marL="91425" marR="91425" marT="91425" marB="91425">
                    <a:lnT w="9525" cap="flat" cmpd="sng">
                      <a:solidFill>
                        <a:schemeClr val="dk1"/>
                      </a:solidFill>
                      <a:prstDash val="solid"/>
                      <a:round/>
                      <a:headEnd type="none" w="sm" len="sm"/>
                      <a:tailEnd type="none" w="sm" len="sm"/>
                    </a:lnT>
                  </a:tcPr>
                </a:tc>
                <a:tc>
                  <a:txBody>
                    <a:bodyPr/>
                    <a:lstStyle/>
                    <a:p>
                      <a:pPr marL="0" lvl="0" indent="0" algn="l" rtl="0">
                        <a:spcBef>
                          <a:spcPts val="0"/>
                        </a:spcBef>
                        <a:spcAft>
                          <a:spcPts val="0"/>
                        </a:spcAft>
                        <a:buNone/>
                      </a:pPr>
                      <a:r>
                        <a:rPr lang="en-US" sz="1200"/>
                        <a:t>Please check early so SAM registration can be in place at time of award. </a:t>
                      </a:r>
                      <a:endParaRPr sz="1200"/>
                    </a:p>
                  </a:txBody>
                  <a:tcPr marL="91425" marR="91425" marT="91425" marB="91425">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804481">
                <a:tc>
                  <a:txBody>
                    <a:bodyPr/>
                    <a:lstStyle/>
                    <a:p>
                      <a:pPr marL="0" lvl="0" indent="0" algn="ctr" rtl="0">
                        <a:spcBef>
                          <a:spcPts val="0"/>
                        </a:spcBef>
                        <a:spcAft>
                          <a:spcPts val="0"/>
                        </a:spcAft>
                        <a:buNone/>
                      </a:pPr>
                      <a:r>
                        <a:rPr lang="en-US" sz="1700"/>
                        <a:t>Fixed Price Subawards</a:t>
                      </a:r>
                      <a:endParaRPr sz="1700"/>
                    </a:p>
                  </a:txBody>
                  <a:tcPr marL="91425" marR="91425" marT="91425" marB="91425" anchor="ctr"/>
                </a:tc>
                <a:tc>
                  <a:txBody>
                    <a:bodyPr/>
                    <a:lstStyle/>
                    <a:p>
                      <a:pPr marL="0" lvl="0" indent="0" algn="l" rtl="0">
                        <a:spcBef>
                          <a:spcPts val="0"/>
                        </a:spcBef>
                        <a:spcAft>
                          <a:spcPts val="0"/>
                        </a:spcAft>
                        <a:buNone/>
                      </a:pPr>
                      <a:r>
                        <a:rPr lang="en-US" sz="1200"/>
                        <a:t>Increase in amount to $500K. Subs must confirm in writing that they have completed all milestones.</a:t>
                      </a:r>
                      <a:endParaRPr sz="1200"/>
                    </a:p>
                  </a:txBody>
                  <a:tcPr marL="91425" marR="91425" marT="91425" marB="91425"/>
                </a:tc>
                <a:tc>
                  <a:txBody>
                    <a:bodyPr/>
                    <a:lstStyle/>
                    <a:p>
                      <a:pPr marL="0" lvl="0" indent="0" algn="l" rtl="0">
                        <a:spcBef>
                          <a:spcPts val="0"/>
                        </a:spcBef>
                        <a:spcAft>
                          <a:spcPts val="0"/>
                        </a:spcAft>
                        <a:buNone/>
                      </a:pPr>
                      <a:r>
                        <a:rPr lang="en-US" sz="1200"/>
                        <a:t>Prior approval is still required.  PI will need to ensure that they have required written certification that all work was performed. </a:t>
                      </a:r>
                      <a:endParaRPr sz="1200"/>
                    </a:p>
                  </a:txBody>
                  <a:tcPr marL="91425" marR="91425" marT="91425" marB="91425"/>
                </a:tc>
                <a:extLst>
                  <a:ext uri="{0D108BD9-81ED-4DB2-BD59-A6C34878D82A}">
                    <a16:rowId xmlns:a16="http://schemas.microsoft.com/office/drawing/2014/main" val="10002"/>
                  </a:ext>
                </a:extLst>
              </a:tr>
              <a:tr h="804481">
                <a:tc>
                  <a:txBody>
                    <a:bodyPr/>
                    <a:lstStyle/>
                    <a:p>
                      <a:pPr marL="0" lvl="0" indent="0" algn="ctr" rtl="0">
                        <a:spcBef>
                          <a:spcPts val="0"/>
                        </a:spcBef>
                        <a:spcAft>
                          <a:spcPts val="0"/>
                        </a:spcAft>
                        <a:buNone/>
                      </a:pPr>
                      <a:r>
                        <a:rPr lang="en-US" sz="1700"/>
                        <a:t>Higher Risk Subawards</a:t>
                      </a:r>
                      <a:endParaRPr sz="1700"/>
                    </a:p>
                  </a:txBody>
                  <a:tcPr marL="91425" marR="91425" marT="91425" marB="91425" anchor="ctr"/>
                </a:tc>
                <a:tc>
                  <a:txBody>
                    <a:bodyPr/>
                    <a:lstStyle/>
                    <a:p>
                      <a:pPr marL="0" lvl="0" indent="0" algn="l" rtl="0">
                        <a:spcBef>
                          <a:spcPts val="0"/>
                        </a:spcBef>
                        <a:spcAft>
                          <a:spcPts val="0"/>
                        </a:spcAft>
                        <a:buNone/>
                      </a:pPr>
                      <a:r>
                        <a:rPr lang="en-US" sz="1200">
                          <a:solidFill>
                            <a:srgbClr val="1F1E18"/>
                          </a:solidFill>
                          <a:highlight>
                            <a:srgbClr val="FFFFFF"/>
                          </a:highlight>
                        </a:rPr>
                        <a:t>Required to notify the sponsor of higher risk Subawards and provide specific conditions that will be added to address risk.</a:t>
                      </a:r>
                      <a:endParaRPr sz="500"/>
                    </a:p>
                  </a:txBody>
                  <a:tcPr marL="91425" marR="91425" marT="91425" marB="91425"/>
                </a:tc>
                <a:tc>
                  <a:txBody>
                    <a:bodyPr/>
                    <a:lstStyle/>
                    <a:p>
                      <a:pPr marL="0" lvl="0" indent="0" algn="l" rtl="0">
                        <a:spcBef>
                          <a:spcPts val="0"/>
                        </a:spcBef>
                        <a:spcAft>
                          <a:spcPts val="0"/>
                        </a:spcAft>
                        <a:buNone/>
                      </a:pPr>
                      <a:r>
                        <a:rPr lang="en-US" sz="1200"/>
                        <a:t>DCG will work with schools and PIs to notify and identify high risk subs, notify the sponsor and recommend terms to mitigate. </a:t>
                      </a:r>
                      <a:endParaRPr sz="1200"/>
                    </a:p>
                  </a:txBody>
                  <a:tcPr marL="91425" marR="91425" marT="91425" marB="91425"/>
                </a:tc>
                <a:extLst>
                  <a:ext uri="{0D108BD9-81ED-4DB2-BD59-A6C34878D82A}">
                    <a16:rowId xmlns:a16="http://schemas.microsoft.com/office/drawing/2014/main" val="10003"/>
                  </a:ext>
                </a:extLst>
              </a:tr>
              <a:tr h="388819">
                <a:tc>
                  <a:txBody>
                    <a:bodyPr/>
                    <a:lstStyle/>
                    <a:p>
                      <a:pPr marL="0" lvl="0" indent="0" algn="ctr" rtl="0">
                        <a:spcBef>
                          <a:spcPts val="0"/>
                        </a:spcBef>
                        <a:spcAft>
                          <a:spcPts val="0"/>
                        </a:spcAft>
                        <a:buNone/>
                      </a:pPr>
                      <a:r>
                        <a:rPr lang="en-US" sz="1700"/>
                        <a:t>De Minimis Rate</a:t>
                      </a:r>
                      <a:endParaRPr sz="1700"/>
                    </a:p>
                  </a:txBody>
                  <a:tcPr marL="91425" marR="91425" marT="91425" marB="91425" anchor="ctr"/>
                </a:tc>
                <a:tc>
                  <a:txBody>
                    <a:bodyPr/>
                    <a:lstStyle/>
                    <a:p>
                      <a:pPr marL="0" lvl="0" indent="0" algn="l" rtl="0">
                        <a:spcBef>
                          <a:spcPts val="0"/>
                        </a:spcBef>
                        <a:spcAft>
                          <a:spcPts val="0"/>
                        </a:spcAft>
                        <a:buNone/>
                      </a:pPr>
                      <a:r>
                        <a:rPr lang="en-US" sz="1200"/>
                        <a:t>Lifted to an amount not to exceed 15%</a:t>
                      </a:r>
                      <a:endParaRPr sz="1200"/>
                    </a:p>
                  </a:txBody>
                  <a:tcPr marL="91425" marR="91425" marT="91425" marB="91425"/>
                </a:tc>
                <a:tc>
                  <a:txBody>
                    <a:bodyPr/>
                    <a:lstStyle/>
                    <a:p>
                      <a:pPr marL="0" lvl="0" indent="0" algn="l" rtl="0">
                        <a:spcBef>
                          <a:spcPts val="0"/>
                        </a:spcBef>
                        <a:spcAft>
                          <a:spcPts val="0"/>
                        </a:spcAft>
                        <a:buNone/>
                      </a:pPr>
                      <a:r>
                        <a:rPr lang="en-US" sz="1200"/>
                        <a:t>Where applicable this can be utilized. </a:t>
                      </a:r>
                      <a:endParaRPr sz="1200"/>
                    </a:p>
                  </a:txBody>
                  <a:tcPr marL="91425" marR="91425" marT="91425" marB="91425"/>
                </a:tc>
                <a:extLst>
                  <a:ext uri="{0D108BD9-81ED-4DB2-BD59-A6C34878D82A}">
                    <a16:rowId xmlns:a16="http://schemas.microsoft.com/office/drawing/2014/main" val="10004"/>
                  </a:ext>
                </a:extLst>
              </a:tr>
              <a:tr h="858115">
                <a:tc>
                  <a:txBody>
                    <a:bodyPr/>
                    <a:lstStyle/>
                    <a:p>
                      <a:pPr marL="0" lvl="0" indent="0" algn="ctr" rtl="0">
                        <a:spcBef>
                          <a:spcPts val="0"/>
                        </a:spcBef>
                        <a:spcAft>
                          <a:spcPts val="0"/>
                        </a:spcAft>
                        <a:buNone/>
                      </a:pPr>
                      <a:r>
                        <a:rPr lang="en-US" sz="1700" dirty="0"/>
                        <a:t>Subaward Certs</a:t>
                      </a:r>
                      <a:endParaRPr sz="1700" dirty="0"/>
                    </a:p>
                  </a:txBody>
                  <a:tcPr marL="91425" marR="91425" marT="91425" marB="91425" anchor="ctr"/>
                </a:tc>
                <a:tc>
                  <a:txBody>
                    <a:bodyPr/>
                    <a:lstStyle/>
                    <a:p>
                      <a:pPr marL="0" lvl="0" indent="0" algn="l" rtl="0">
                        <a:spcBef>
                          <a:spcPts val="0"/>
                        </a:spcBef>
                        <a:spcAft>
                          <a:spcPts val="0"/>
                        </a:spcAft>
                        <a:buNone/>
                      </a:pPr>
                      <a:r>
                        <a:rPr lang="en-US" sz="1300">
                          <a:solidFill>
                            <a:srgbClr val="1F1E18"/>
                          </a:solidFill>
                          <a:highlight>
                            <a:srgbClr val="FFFFFF"/>
                          </a:highlight>
                        </a:rPr>
                        <a:t>written certification required from subs that the accuracy of their proposals, invoices, and financial reports</a:t>
                      </a:r>
                      <a:endParaRPr sz="600"/>
                    </a:p>
                  </a:txBody>
                  <a:tcPr marL="91425" marR="91425" marT="91425" marB="91425"/>
                </a:tc>
                <a:tc>
                  <a:txBody>
                    <a:bodyPr/>
                    <a:lstStyle/>
                    <a:p>
                      <a:pPr marL="0" lvl="0" indent="0" algn="l" rtl="0">
                        <a:spcBef>
                          <a:spcPts val="0"/>
                        </a:spcBef>
                        <a:spcAft>
                          <a:spcPts val="0"/>
                        </a:spcAft>
                        <a:buNone/>
                      </a:pPr>
                      <a:r>
                        <a:rPr lang="en-US" sz="1200" dirty="0"/>
                        <a:t>The USC Sub cert form and invoice templates have been updated to include the new language.</a:t>
                      </a:r>
                      <a:endParaRPr sz="120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g3033fff972a_0_47" descr="A picture containing drawing&#10;&#10;Description automatically generated"/>
          <p:cNvPicPr preferRelativeResize="0"/>
          <p:nvPr/>
        </p:nvPicPr>
        <p:blipFill rotWithShape="1">
          <a:blip r:embed="rId3">
            <a:alphaModFix/>
          </a:blip>
          <a:srcRect/>
          <a:stretch/>
        </p:blipFill>
        <p:spPr>
          <a:xfrm>
            <a:off x="2023915" y="1420564"/>
            <a:ext cx="5262816" cy="1464170"/>
          </a:xfrm>
          <a:prstGeom prst="rect">
            <a:avLst/>
          </a:prstGeom>
          <a:noFill/>
          <a:ln>
            <a:noFill/>
          </a:ln>
        </p:spPr>
      </p:pic>
      <p:sp>
        <p:nvSpPr>
          <p:cNvPr id="288" name="Google Shape;288;g3033fff972a_0_47"/>
          <p:cNvSpPr txBox="1">
            <a:spLocks noGrp="1"/>
          </p:cNvSpPr>
          <p:nvPr>
            <p:ph type="body" idx="1"/>
          </p:nvPr>
        </p:nvSpPr>
        <p:spPr>
          <a:xfrm>
            <a:off x="525961" y="780766"/>
            <a:ext cx="7953300" cy="38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200"/>
              <a:buNone/>
            </a:pPr>
            <a:r>
              <a:rPr lang="en-US" b="1">
                <a:solidFill>
                  <a:schemeClr val="accent2"/>
                </a:solidFill>
                <a:latin typeface="Raleway"/>
                <a:ea typeface="Raleway"/>
                <a:cs typeface="Raleway"/>
                <a:sym typeface="Raleway"/>
              </a:rPr>
              <a:t>Questions about 2CFR200 ?</a:t>
            </a:r>
            <a:endParaRPr/>
          </a:p>
        </p:txBody>
      </p:sp>
      <p:sp>
        <p:nvSpPr>
          <p:cNvPr id="289" name="Google Shape;289;g3033fff972a_0_47"/>
          <p:cNvSpPr txBox="1"/>
          <p:nvPr/>
        </p:nvSpPr>
        <p:spPr>
          <a:xfrm>
            <a:off x="1447050" y="3231650"/>
            <a:ext cx="2644800" cy="22734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1600" b="1" u="sng" dirty="0">
                <a:latin typeface="Raleway"/>
                <a:ea typeface="Raleway"/>
                <a:cs typeface="Raleway"/>
                <a:sym typeface="Raleway"/>
              </a:rPr>
              <a:t>DCG Contacts:</a:t>
            </a:r>
            <a:endParaRPr sz="1600" b="1" u="sng" dirty="0">
              <a:latin typeface="Raleway"/>
              <a:ea typeface="Raleway"/>
              <a:cs typeface="Raleway"/>
              <a:sym typeface="Raleway"/>
            </a:endParaRPr>
          </a:p>
          <a:p>
            <a:pPr marL="457200" marR="0" lvl="0" indent="0" algn="l" rtl="0">
              <a:lnSpc>
                <a:spcPct val="130000"/>
              </a:lnSpc>
              <a:spcBef>
                <a:spcPts val="0"/>
              </a:spcBef>
              <a:spcAft>
                <a:spcPts val="0"/>
              </a:spcAft>
              <a:buNone/>
            </a:pPr>
            <a:r>
              <a:rPr lang="en-US" sz="1300" u="sng" dirty="0">
                <a:solidFill>
                  <a:schemeClr val="dk1"/>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DCG Contact Directory</a:t>
            </a:r>
            <a:br>
              <a:rPr lang="en-US" sz="1300" dirty="0">
                <a:solidFill>
                  <a:schemeClr val="dk1"/>
                </a:solidFill>
                <a:latin typeface="Raleway"/>
                <a:ea typeface="Raleway"/>
                <a:cs typeface="Raleway"/>
                <a:sym typeface="Raleway"/>
              </a:rPr>
            </a:br>
            <a:r>
              <a:rPr lang="en-US" sz="1300" dirty="0">
                <a:solidFill>
                  <a:srgbClr val="3F3F3F"/>
                </a:solidFill>
                <a:latin typeface="Raleway"/>
                <a:ea typeface="Raleway"/>
                <a:cs typeface="Raleway"/>
                <a:sym typeface="Raleway"/>
              </a:rPr>
              <a:t>DCG Office Hours via </a:t>
            </a:r>
            <a:r>
              <a:rPr lang="en-US" sz="1300" u="sng" dirty="0">
                <a:solidFill>
                  <a:schemeClr val="hlink"/>
                </a:solidFill>
                <a:latin typeface="Raleway"/>
                <a:ea typeface="Raleway"/>
                <a:cs typeface="Raleway"/>
                <a:sym typeface="Raleway"/>
                <a:hlinkClick r:id="rId5"/>
              </a:rPr>
              <a:t>Zoom</a:t>
            </a:r>
            <a:r>
              <a:rPr lang="en-US" sz="1300" dirty="0">
                <a:solidFill>
                  <a:srgbClr val="3F3F3F"/>
                </a:solidFill>
                <a:latin typeface="Raleway"/>
                <a:ea typeface="Raleway"/>
                <a:cs typeface="Raleway"/>
                <a:sym typeface="Raleway"/>
              </a:rPr>
              <a:t>:  </a:t>
            </a:r>
            <a:br>
              <a:rPr lang="en-US" sz="1300" dirty="0">
                <a:solidFill>
                  <a:srgbClr val="3A3838"/>
                </a:solidFill>
                <a:latin typeface="Raleway"/>
                <a:ea typeface="Raleway"/>
                <a:cs typeface="Raleway"/>
                <a:sym typeface="Raleway"/>
              </a:rPr>
            </a:br>
            <a:r>
              <a:rPr lang="en-US" sz="1300" dirty="0">
                <a:solidFill>
                  <a:srgbClr val="3A3838"/>
                </a:solidFill>
                <a:latin typeface="Raleway"/>
                <a:ea typeface="Raleway"/>
                <a:cs typeface="Raleway"/>
                <a:sym typeface="Raleway"/>
              </a:rPr>
              <a:t>Wednesdays:  9-10 a.m.</a:t>
            </a:r>
            <a:endParaRPr sz="1300" dirty="0">
              <a:latin typeface="Raleway"/>
              <a:ea typeface="Raleway"/>
              <a:cs typeface="Raleway"/>
              <a:sym typeface="Raleway"/>
            </a:endParaRPr>
          </a:p>
          <a:p>
            <a:pPr marL="0" marR="0" lvl="0" indent="0" algn="l" rtl="0">
              <a:lnSpc>
                <a:spcPct val="130000"/>
              </a:lnSpc>
              <a:spcBef>
                <a:spcPts val="0"/>
              </a:spcBef>
              <a:spcAft>
                <a:spcPts val="0"/>
              </a:spcAft>
              <a:buNone/>
            </a:pPr>
            <a:endParaRPr sz="1600" dirty="0">
              <a:solidFill>
                <a:schemeClr val="dk1"/>
              </a:solidFill>
              <a:latin typeface="Raleway"/>
              <a:ea typeface="Raleway"/>
              <a:cs typeface="Raleway"/>
              <a:sym typeface="Raleway"/>
            </a:endParaRPr>
          </a:p>
          <a:p>
            <a:pPr marL="457200" marR="0" lvl="0" indent="0" algn="l" rtl="0">
              <a:lnSpc>
                <a:spcPct val="130000"/>
              </a:lnSpc>
              <a:spcBef>
                <a:spcPts val="0"/>
              </a:spcBef>
              <a:spcAft>
                <a:spcPts val="0"/>
              </a:spcAft>
              <a:buNone/>
            </a:pPr>
            <a:endParaRPr sz="1800" dirty="0">
              <a:solidFill>
                <a:srgbClr val="3F3F3F"/>
              </a:solidFill>
              <a:latin typeface="Raleway"/>
              <a:ea typeface="Raleway"/>
              <a:cs typeface="Raleway"/>
              <a:sym typeface="Raleway"/>
            </a:endParaRPr>
          </a:p>
          <a:p>
            <a:pPr marL="0" marR="0" lvl="0" indent="0" algn="ctr" rtl="0">
              <a:lnSpc>
                <a:spcPct val="166666"/>
              </a:lnSpc>
              <a:spcBef>
                <a:spcPts val="0"/>
              </a:spcBef>
              <a:spcAft>
                <a:spcPts val="0"/>
              </a:spcAft>
              <a:buNone/>
            </a:pPr>
            <a:endParaRPr sz="1200" dirty="0">
              <a:solidFill>
                <a:srgbClr val="595959"/>
              </a:solidFill>
              <a:latin typeface="Raleway"/>
              <a:ea typeface="Raleway"/>
              <a:cs typeface="Raleway"/>
              <a:sym typeface="Raleway"/>
            </a:endParaRPr>
          </a:p>
          <a:p>
            <a:pPr marL="0" marR="0" lvl="0" indent="0" algn="ctr" rtl="0">
              <a:lnSpc>
                <a:spcPct val="166666"/>
              </a:lnSpc>
              <a:spcBef>
                <a:spcPts val="0"/>
              </a:spcBef>
              <a:spcAft>
                <a:spcPts val="0"/>
              </a:spcAft>
              <a:buNone/>
            </a:pPr>
            <a:endParaRPr sz="1200" dirty="0">
              <a:solidFill>
                <a:srgbClr val="595959"/>
              </a:solidFill>
              <a:latin typeface="Raleway"/>
              <a:ea typeface="Raleway"/>
              <a:cs typeface="Raleway"/>
              <a:sym typeface="Raleway"/>
            </a:endParaRPr>
          </a:p>
        </p:txBody>
      </p:sp>
      <p:pic>
        <p:nvPicPr>
          <p:cNvPr id="290" name="Google Shape;290;g3033fff972a_0_47"/>
          <p:cNvPicPr preferRelativeResize="0"/>
          <p:nvPr/>
        </p:nvPicPr>
        <p:blipFill rotWithShape="1">
          <a:blip r:embed="rId6">
            <a:alphaModFix/>
          </a:blip>
          <a:srcRect/>
          <a:stretch/>
        </p:blipFill>
        <p:spPr>
          <a:xfrm>
            <a:off x="6437929" y="110142"/>
            <a:ext cx="2157113" cy="640089"/>
          </a:xfrm>
          <a:prstGeom prst="rect">
            <a:avLst/>
          </a:prstGeom>
          <a:noFill/>
          <a:ln>
            <a:noFill/>
          </a:ln>
        </p:spPr>
      </p:pic>
      <p:sp>
        <p:nvSpPr>
          <p:cNvPr id="291" name="Google Shape;291;g3033fff972a_0_47"/>
          <p:cNvSpPr txBox="1"/>
          <p:nvPr/>
        </p:nvSpPr>
        <p:spPr>
          <a:xfrm>
            <a:off x="4791313" y="3141125"/>
            <a:ext cx="2825700" cy="2201100"/>
          </a:xfrm>
          <a:prstGeom prst="rect">
            <a:avLst/>
          </a:prstGeom>
          <a:noFill/>
          <a:ln>
            <a:noFill/>
          </a:ln>
        </p:spPr>
        <p:txBody>
          <a:bodyPr spcFirstLastPara="1" wrap="square" lIns="91425" tIns="91425" rIns="91425" bIns="91425" anchor="t" anchorCtr="0">
            <a:spAutoFit/>
          </a:bodyPr>
          <a:lstStyle/>
          <a:p>
            <a:pPr marL="0" lvl="0" indent="0" algn="l" rtl="0">
              <a:lnSpc>
                <a:spcPct val="130000"/>
              </a:lnSpc>
              <a:spcBef>
                <a:spcPts val="0"/>
              </a:spcBef>
              <a:spcAft>
                <a:spcPts val="0"/>
              </a:spcAft>
              <a:buNone/>
            </a:pPr>
            <a:r>
              <a:rPr lang="en-US" sz="1600" b="1" u="sng">
                <a:solidFill>
                  <a:schemeClr val="dk1"/>
                </a:solidFill>
                <a:latin typeface="Raleway"/>
                <a:ea typeface="Raleway"/>
                <a:cs typeface="Raleway"/>
                <a:sym typeface="Raleway"/>
              </a:rPr>
              <a:t>Office of Financial Analysis:</a:t>
            </a:r>
            <a:endParaRPr sz="1600" b="1" u="sng">
              <a:solidFill>
                <a:schemeClr val="dk1"/>
              </a:solidFill>
              <a:latin typeface="Raleway"/>
              <a:ea typeface="Raleway"/>
              <a:cs typeface="Raleway"/>
              <a:sym typeface="Raleway"/>
            </a:endParaRPr>
          </a:p>
          <a:p>
            <a:pPr marL="457200" lvl="0" indent="0" algn="l" rtl="0">
              <a:lnSpc>
                <a:spcPct val="130000"/>
              </a:lnSpc>
              <a:spcBef>
                <a:spcPts val="0"/>
              </a:spcBef>
              <a:spcAft>
                <a:spcPts val="0"/>
              </a:spcAft>
              <a:buNone/>
            </a:pPr>
            <a:r>
              <a:rPr lang="en-US" sz="1300">
                <a:solidFill>
                  <a:schemeClr val="dk1"/>
                </a:solidFill>
                <a:latin typeface="Raleway"/>
                <a:ea typeface="Raleway"/>
                <a:cs typeface="Raleway"/>
                <a:sym typeface="Raleway"/>
              </a:rPr>
              <a:t>Andres Chan</a:t>
            </a:r>
            <a:endParaRPr sz="1300">
              <a:solidFill>
                <a:schemeClr val="dk1"/>
              </a:solidFill>
              <a:latin typeface="Raleway"/>
              <a:ea typeface="Raleway"/>
              <a:cs typeface="Raleway"/>
              <a:sym typeface="Raleway"/>
            </a:endParaRPr>
          </a:p>
          <a:p>
            <a:pPr marL="457200" lvl="0" indent="0" algn="l" rtl="0">
              <a:lnSpc>
                <a:spcPct val="130000"/>
              </a:lnSpc>
              <a:spcBef>
                <a:spcPts val="0"/>
              </a:spcBef>
              <a:spcAft>
                <a:spcPts val="0"/>
              </a:spcAft>
              <a:buNone/>
            </a:pPr>
            <a:r>
              <a:rPr lang="en-US" sz="1300">
                <a:solidFill>
                  <a:srgbClr val="990000"/>
                </a:solidFill>
                <a:highlight>
                  <a:srgbClr val="FFFFFF"/>
                </a:highlight>
              </a:rPr>
              <a:t>andres.chan@usc.edu</a:t>
            </a:r>
            <a:endParaRPr sz="1300">
              <a:solidFill>
                <a:schemeClr val="dk1"/>
              </a:solidFill>
              <a:latin typeface="Raleway"/>
              <a:ea typeface="Raleway"/>
              <a:cs typeface="Raleway"/>
              <a:sym typeface="Raleway"/>
            </a:endParaRPr>
          </a:p>
          <a:p>
            <a:pPr marL="0" lvl="0" indent="0" algn="l" rtl="0">
              <a:lnSpc>
                <a:spcPct val="130000"/>
              </a:lnSpc>
              <a:spcBef>
                <a:spcPts val="0"/>
              </a:spcBef>
              <a:spcAft>
                <a:spcPts val="0"/>
              </a:spcAft>
              <a:buNone/>
            </a:pPr>
            <a:endParaRPr sz="1200">
              <a:solidFill>
                <a:schemeClr val="dk1"/>
              </a:solidFill>
              <a:latin typeface="Raleway"/>
              <a:ea typeface="Raleway"/>
              <a:cs typeface="Raleway"/>
              <a:sym typeface="Raleway"/>
            </a:endParaRPr>
          </a:p>
          <a:p>
            <a:pPr marL="457200" lvl="0" indent="0" algn="l" rtl="0">
              <a:lnSpc>
                <a:spcPct val="130000"/>
              </a:lnSpc>
              <a:spcBef>
                <a:spcPts val="0"/>
              </a:spcBef>
              <a:spcAft>
                <a:spcPts val="0"/>
              </a:spcAft>
              <a:buNone/>
            </a:pPr>
            <a:br>
              <a:rPr lang="en-US" sz="1800">
                <a:solidFill>
                  <a:schemeClr val="dk1"/>
                </a:solidFill>
                <a:latin typeface="Raleway"/>
                <a:ea typeface="Raleway"/>
                <a:cs typeface="Raleway"/>
                <a:sym typeface="Raleway"/>
              </a:rPr>
            </a:br>
            <a:br>
              <a:rPr lang="en-US" sz="1800">
                <a:solidFill>
                  <a:srgbClr val="3F3F3F"/>
                </a:solidFill>
                <a:latin typeface="Raleway"/>
                <a:ea typeface="Raleway"/>
                <a:cs typeface="Raleway"/>
                <a:sym typeface="Raleway"/>
              </a:rPr>
            </a:br>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E7E6E6"/>
      </a:lt2>
      <a:accent1>
        <a:srgbClr val="4B5050"/>
      </a:accent1>
      <a:accent2>
        <a:srgbClr val="991B1E"/>
      </a:accent2>
      <a:accent3>
        <a:srgbClr val="6E7378"/>
      </a:accent3>
      <a:accent4>
        <a:srgbClr val="91969B"/>
      </a:accent4>
      <a:accent5>
        <a:srgbClr val="AAAFB4"/>
      </a:accent5>
      <a:accent6>
        <a:srgbClr val="DCE1E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1394</Words>
  <Application>Microsoft Macintosh PowerPoint</Application>
  <PresentationFormat>On-screen Show (16:9)</PresentationFormat>
  <Paragraphs>170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Lato</vt:lpstr>
      <vt:lpstr>Calibri</vt:lpstr>
      <vt:lpstr>Raleway</vt:lpstr>
      <vt:lpstr>Lato Black</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University Communications</dc:creator>
  <cp:lastModifiedBy>Videc, Rosary</cp:lastModifiedBy>
  <cp:revision>6</cp:revision>
  <dcterms:created xsi:type="dcterms:W3CDTF">2020-05-19T22:30:27Z</dcterms:created>
  <dcterms:modified xsi:type="dcterms:W3CDTF">2024-12-05T19:27:36Z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0x010100A7F5264B4E68994DA80BA1B84E15C1EF</vt:lpwstr>
  </property>
</Properties>
</file>