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77" r:id="rId2"/>
    <p:sldId id="372" r:id="rId3"/>
    <p:sldId id="373" r:id="rId4"/>
    <p:sldId id="374" r:id="rId5"/>
    <p:sldId id="375" r:id="rId6"/>
    <p:sldId id="378" r:id="rId7"/>
    <p:sldId id="376" r:id="rId8"/>
    <p:sldId id="3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A05"/>
    <a:srgbClr val="991B1D"/>
    <a:srgbClr val="9C0300"/>
    <a:srgbClr val="D50009"/>
    <a:srgbClr val="EC0028"/>
    <a:srgbClr val="9A1A1D"/>
    <a:srgbClr val="FFCC01"/>
    <a:srgbClr val="FFC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9"/>
    <p:restoredTop sz="95493"/>
  </p:normalViewPr>
  <p:slideViewPr>
    <p:cSldViewPr snapToGrid="0" snapToObjects="1" showGuides="1">
      <p:cViewPr varScale="1">
        <p:scale>
          <a:sx n="92" d="100"/>
          <a:sy n="92" d="100"/>
        </p:scale>
        <p:origin x="108" y="450"/>
      </p:cViewPr>
      <p:guideLst/>
    </p:cSldViewPr>
  </p:slideViewPr>
  <p:outlineViewPr>
    <p:cViewPr>
      <p:scale>
        <a:sx n="33" d="100"/>
        <a:sy n="33" d="100"/>
      </p:scale>
      <p:origin x="0" y="-1936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17" d="100"/>
        <a:sy n="11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E8DBE-3EA0-104D-89A0-DBF779080C2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FFA78-62EF-5049-88F4-787536439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3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18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C937A-E45B-304C-83F5-605526C2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363" y="1083574"/>
            <a:ext cx="10515600" cy="616018"/>
          </a:xfrm>
          <a:prstGeom prst="rect">
            <a:avLst/>
          </a:prstGeom>
        </p:spPr>
        <p:txBody>
          <a:bodyPr anchor="t" anchorCtr="0"/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45A8-1245-5D48-BA1B-93B4922F7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363" y="1958011"/>
            <a:ext cx="10515600" cy="18456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998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C78B-A4C2-AE4F-9A07-6714DF6F0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t" anchorCtr="0"/>
          <a:lstStyle>
            <a:lvl1pPr fontAlgn="t"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Subhead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795E9-C19D-E64F-AD2A-3F893D3A7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27771" y="460954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0E082-9A75-DA41-A07A-7F9E939A30C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318326"/>
            <a:ext cx="3932237" cy="3406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Text Content</a:t>
            </a:r>
          </a:p>
        </p:txBody>
      </p:sp>
    </p:spTree>
    <p:extLst>
      <p:ext uri="{BB962C8B-B14F-4D97-AF65-F5344CB8AC3E}">
        <p14:creationId xmlns:p14="http://schemas.microsoft.com/office/powerpoint/2010/main" val="2218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E4147-C711-CA42-9870-5F2836BFB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318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66AD-A339-2645-A5CF-27AAF731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6FB7C-642D-E446-A8BB-91F7EF3EF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7"/>
            <a:ext cx="10515600" cy="37716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948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39CE71-622B-ED46-95B1-5A73F1ED0F52}"/>
              </a:ext>
            </a:extLst>
          </p:cNvPr>
          <p:cNvSpPr/>
          <p:nvPr userDrawn="1"/>
        </p:nvSpPr>
        <p:spPr>
          <a:xfrm>
            <a:off x="0" y="6092517"/>
            <a:ext cx="12192000" cy="765483"/>
          </a:xfrm>
          <a:prstGeom prst="rect">
            <a:avLst/>
          </a:prstGeom>
          <a:solidFill>
            <a:srgbClr val="991B1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6F2601-4980-A948-999A-4D1ED4B6BF2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72110" y="6342611"/>
            <a:ext cx="4381496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27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4" r:id="rId4"/>
    <p:sldLayoutId id="2147483650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grants.nih.gov/policy-and-compliance/changes-coming-2025/common-forms-for-biosketch__;!!LIr3w8kk_Xxm!s-dl1dzbiQf7OoqrYstfMomD3HplV9_TkWWni-WDxYMviMxVHil3hMlVQe1NNiUk_F0a3Lk3SjHC0oqz6I-0kJGsk24$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guide/notice-files/NOT-OD-24-163.htm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sciencv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a.nih.gov/erahelp/commons/PPF_Help/8_2_orcid.htm" TargetMode="External"/><Relationship Id="rId2" Type="http://schemas.openxmlformats.org/officeDocument/2006/relationships/hyperlink" Target="https://orcid.org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f.gov/bfa/dias/policy/researchprotection/commonform_biographicalsketch.pdf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keck.usc.edu/office-of-research-administration/policies-and-procedures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15162-E810-A0CF-A132-2870E821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829828"/>
          </a:xfrm>
        </p:spPr>
        <p:txBody>
          <a:bodyPr/>
          <a:lstStyle/>
          <a:p>
            <a:pPr marL="1371600" lvl="3" indent="0" algn="ctr">
              <a:buNone/>
            </a:pPr>
            <a:r>
              <a:rPr lang="en-US" sz="2800" b="1" dirty="0"/>
              <a:t>KSOM Research Administrators Forum</a:t>
            </a:r>
            <a:br>
              <a:rPr lang="en-US" sz="2800" b="1" dirty="0"/>
            </a:br>
            <a:r>
              <a:rPr lang="en-US" sz="2400" b="1" dirty="0"/>
              <a:t>February 27, 2025</a:t>
            </a:r>
            <a:br>
              <a:rPr lang="en-US" b="1" dirty="0"/>
            </a:b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0B5E4-3841-FA2B-8BB5-67EB12DD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456"/>
            <a:ext cx="10515600" cy="4137088"/>
          </a:xfrm>
        </p:spPr>
        <p:txBody>
          <a:bodyPr/>
          <a:lstStyle/>
          <a:p>
            <a:pPr marL="1371566" lvl="3" indent="0" algn="ctr">
              <a:buNone/>
            </a:pPr>
            <a:r>
              <a:rPr lang="en-US" sz="2400" b="1" dirty="0"/>
              <a:t>Agenda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Katie Rountree, Executive Director, DCG</a:t>
            </a:r>
            <a:endParaRPr lang="en-US" sz="2000" b="1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 Funding Updates </a:t>
            </a:r>
            <a:endParaRPr lang="en-US" sz="2000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Grants Management Dashboard – Research Admin</a:t>
            </a:r>
            <a:endParaRPr lang="en-US" sz="2000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Marie Choi, Associate Director, KSOM Research Administration</a:t>
            </a:r>
            <a:endParaRPr lang="en-US" sz="2000" b="1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NIH Common Forms for Biographical Sketch and Current and Pending (Other) Support:  </a:t>
            </a:r>
            <a:r>
              <a:rPr lang="en-US" sz="2000" u="sng" dirty="0">
                <a:solidFill>
                  <a:srgbClr val="9660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Original URL:&#10;https://grants.nih.gov/policy-and-compliance/changes-coming-2025/common-forms-for-biosketch&#10;&#10;Click to follow link."/>
              </a:rPr>
              <a:t>https://grants.nih.gov/policy-and-compliance/changes-coming-2025/common-forms-for-biosketch</a:t>
            </a:r>
            <a:endParaRPr lang="en-US" sz="2000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application due dates on and after May 25, 2025</a:t>
            </a:r>
            <a:endParaRPr lang="en-US" sz="2000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Janet Stoeckert, Senior Director, KSOM Research Administration</a:t>
            </a:r>
            <a:endParaRPr lang="en-US" sz="2000" b="1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KSOM Research Administration Policies &amp; Procedures website</a:t>
            </a:r>
            <a:endParaRPr lang="en-US" sz="2000" dirty="0">
              <a:solidFill>
                <a:srgbClr val="21212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371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15162-E810-A0CF-A132-2870E821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218"/>
            <a:ext cx="10515600" cy="1325563"/>
          </a:xfrm>
        </p:spPr>
        <p:txBody>
          <a:bodyPr/>
          <a:lstStyle/>
          <a:p>
            <a:pPr algn="ctr"/>
            <a:r>
              <a:rPr lang="en-US" sz="4000" b="1" dirty="0"/>
              <a:t>New: NIH Common Forms – </a:t>
            </a:r>
            <a:r>
              <a:rPr lang="en-US" sz="4000" b="1" dirty="0" err="1"/>
              <a:t>Biosketch</a:t>
            </a:r>
            <a:r>
              <a:rPr lang="en-US" sz="4000" b="1" dirty="0"/>
              <a:t> &amp; Other Support (OS)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0B5E4-3841-FA2B-8BB5-67EB12DD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1475961"/>
            <a:ext cx="10515600" cy="4996069"/>
          </a:xfrm>
        </p:spPr>
        <p:txBody>
          <a:bodyPr/>
          <a:lstStyle/>
          <a:p>
            <a:r>
              <a:rPr lang="en-US" dirty="0"/>
              <a:t>Notice: </a:t>
            </a:r>
            <a:r>
              <a:rPr lang="en-US" dirty="0">
                <a:hlinkClick r:id="rId2" tooltip="(opens in a new window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NOT-OD-24-163</a:t>
            </a:r>
            <a:endParaRPr lang="en-US" dirty="0"/>
          </a:p>
          <a:p>
            <a:r>
              <a:rPr lang="en-US" dirty="0"/>
              <a:t>NIH applications on or after </a:t>
            </a:r>
            <a:r>
              <a:rPr lang="en-US" dirty="0">
                <a:highlight>
                  <a:srgbClr val="FFFF00"/>
                </a:highlight>
              </a:rPr>
              <a:t>May 25, 2025</a:t>
            </a:r>
          </a:p>
          <a:p>
            <a:r>
              <a:rPr lang="en-US" dirty="0"/>
              <a:t>3 significant changes required for all Key Personnel: 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Replacing the current NIH </a:t>
            </a:r>
            <a:r>
              <a:rPr lang="en-US" dirty="0" err="1"/>
              <a:t>Biosketch</a:t>
            </a:r>
            <a:r>
              <a:rPr lang="en-US" dirty="0"/>
              <a:t> Format with the </a:t>
            </a:r>
            <a:r>
              <a:rPr lang="en-US" dirty="0" err="1"/>
              <a:t>Biosketch</a:t>
            </a:r>
            <a:r>
              <a:rPr lang="en-US" dirty="0"/>
              <a:t> Common Form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Requiring use of </a:t>
            </a:r>
            <a:r>
              <a:rPr lang="en-US" b="1" dirty="0" err="1"/>
              <a:t>SciENcv</a:t>
            </a:r>
            <a:r>
              <a:rPr lang="en-US" b="1" dirty="0"/>
              <a:t> </a:t>
            </a:r>
            <a:r>
              <a:rPr lang="en-US" dirty="0"/>
              <a:t>to complete the Common Form (including a required </a:t>
            </a:r>
            <a:r>
              <a:rPr lang="en-US" b="1" dirty="0"/>
              <a:t>ORCID ID</a:t>
            </a:r>
            <a:r>
              <a:rPr lang="en-US" dirty="0"/>
              <a:t>) 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New document – NIH </a:t>
            </a:r>
            <a:r>
              <a:rPr lang="en-US" dirty="0" err="1"/>
              <a:t>Biosketch</a:t>
            </a:r>
            <a:r>
              <a:rPr lang="en-US" dirty="0"/>
              <a:t> Supplement to collect the following: </a:t>
            </a:r>
          </a:p>
          <a:p>
            <a:pPr marL="1371577" lvl="2" indent="-457200">
              <a:buFont typeface="+mj-lt"/>
              <a:buAutoNum type="alphaUcPeriod"/>
            </a:pPr>
            <a:r>
              <a:rPr lang="en-US" sz="2400" dirty="0"/>
              <a:t>Personal Statement</a:t>
            </a:r>
          </a:p>
          <a:p>
            <a:pPr marL="1257288" lvl="2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2400" dirty="0"/>
              <a:t> Contribution to Science</a:t>
            </a:r>
          </a:p>
          <a:p>
            <a:pPr marL="1257288" lvl="2" indent="-342900">
              <a:buFont typeface="+mj-lt"/>
              <a:buAutoNum type="alphaUcPeriod"/>
              <a:tabLst>
                <a:tab pos="914400" algn="l"/>
              </a:tabLst>
            </a:pPr>
            <a:r>
              <a:rPr lang="en-US" sz="2400" dirty="0"/>
              <a:t> Honors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8CF1D-EFE2-72EA-2BFA-3BC681C0A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788264"/>
          </a:xfrm>
        </p:spPr>
        <p:txBody>
          <a:bodyPr/>
          <a:lstStyle/>
          <a:p>
            <a:pPr algn="ctr"/>
            <a:r>
              <a:rPr lang="en-US" sz="4000" b="1" dirty="0"/>
              <a:t>Purpose of New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1F374-85FF-CDB0-6CEF-36E45028D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37" y="1929535"/>
            <a:ext cx="10515600" cy="3771611"/>
          </a:xfrm>
        </p:spPr>
        <p:txBody>
          <a:bodyPr/>
          <a:lstStyle/>
          <a:p>
            <a:r>
              <a:rPr lang="en-US" dirty="0"/>
              <a:t>Greater </a:t>
            </a:r>
            <a:r>
              <a:rPr lang="en-US" dirty="0">
                <a:highlight>
                  <a:srgbClr val="FFFF00"/>
                </a:highlight>
              </a:rPr>
              <a:t>standardization</a:t>
            </a:r>
            <a:r>
              <a:rPr lang="en-US" dirty="0"/>
              <a:t> across federal agencies</a:t>
            </a:r>
          </a:p>
          <a:p>
            <a:r>
              <a:rPr lang="en-US" dirty="0">
                <a:highlight>
                  <a:srgbClr val="FFFF00"/>
                </a:highlight>
              </a:rPr>
              <a:t>Provide clarity </a:t>
            </a:r>
            <a:r>
              <a:rPr lang="en-US" dirty="0"/>
              <a:t>regarding disclosure requirements (e.g., who discloses what, relevant limitations and exclusions), disclosure process (e.g., updates, corrections, certification, and provision of supporting documentation), and expected degree of cross-agency uniformity</a:t>
            </a:r>
          </a:p>
        </p:txBody>
      </p:sp>
    </p:spTree>
    <p:extLst>
      <p:ext uri="{BB962C8B-B14F-4D97-AF65-F5344CB8AC3E}">
        <p14:creationId xmlns:p14="http://schemas.microsoft.com/office/powerpoint/2010/main" val="290619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B0D5-6F25-3398-31AE-A53D364B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767482"/>
          </a:xfrm>
        </p:spPr>
        <p:txBody>
          <a:bodyPr/>
          <a:lstStyle/>
          <a:p>
            <a:pPr algn="ctr"/>
            <a:r>
              <a:rPr lang="en-US" sz="4000" b="1" dirty="0"/>
              <a:t>Timeframe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4E035-BC00-8F28-1C94-32B71CF64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Applicants and recipients must not use Common Forms for application due dates and report submission dates on or before May 24, 2025</a:t>
            </a:r>
          </a:p>
          <a:p>
            <a:r>
              <a:rPr lang="en-US" dirty="0"/>
              <a:t>Applicants and recipients must use Common Forms for application due dates and report submission dates on or after May 25, 2025.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5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622F7-E291-C87B-7017-AEC45938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975300"/>
          </a:xfrm>
        </p:spPr>
        <p:txBody>
          <a:bodyPr/>
          <a:lstStyle/>
          <a:p>
            <a:pPr algn="ctr"/>
            <a:r>
              <a:rPr lang="en-US" sz="4000" b="1" dirty="0"/>
              <a:t>What you can do now to prepare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3E45-DF0D-041E-F7CA-F5B0D60AD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09" y="1592821"/>
            <a:ext cx="10515600" cy="3672358"/>
          </a:xfrm>
        </p:spPr>
        <p:txBody>
          <a:bodyPr/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Familiarize yourself with </a:t>
            </a:r>
            <a:r>
              <a:rPr lang="en-US" sz="2200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Science Experts Network Curriculum Vitae (</a:t>
            </a:r>
            <a:r>
              <a:rPr lang="en-US" sz="2200" dirty="0">
                <a:solidFill>
                  <a:srgbClr val="0000FF"/>
                </a:solidFill>
                <a:effectLst/>
                <a:highlight>
                  <a:srgbClr val="FFFF00"/>
                </a:highlight>
                <a:ea typeface="Times New Roman" panose="02020603050405020304" pitchFamily="18" charset="0"/>
                <a:hlinkClick r:id="rId2" tooltip="Exiting Grants &amp; Funding site - SciENcv"/>
              </a:rPr>
              <a:t>SciENcv</a:t>
            </a:r>
            <a:r>
              <a:rPr lang="en-US" sz="2200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).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SciENcv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is a researcher profile system for all individuals who apply for, receive, or are associated with research funding from federal agencies.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Your PI/Key Person will be required to use </a:t>
            </a:r>
            <a:r>
              <a:rPr lang="en-US" sz="2200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Exiting Grants &amp; Funding site - SciENcv"/>
              </a:rPr>
              <a:t>SciENcv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to complete Common Forms (i.e., Biographical Sketch, Current and Pending (Other) Support) and the NIH Biographical Sketch Supplement to produce digitally certified PDF(s) for use in application submission.</a:t>
            </a:r>
          </a:p>
        </p:txBody>
      </p:sp>
    </p:spTree>
    <p:extLst>
      <p:ext uri="{BB962C8B-B14F-4D97-AF65-F5344CB8AC3E}">
        <p14:creationId xmlns:p14="http://schemas.microsoft.com/office/powerpoint/2010/main" val="127894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622F7-E291-C87B-7017-AEC45938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975300"/>
          </a:xfrm>
        </p:spPr>
        <p:txBody>
          <a:bodyPr/>
          <a:lstStyle/>
          <a:p>
            <a:pPr algn="ctr"/>
            <a:r>
              <a:rPr lang="en-US" sz="4000" b="1" dirty="0"/>
              <a:t>What you can do now to prepare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3E45-DF0D-041E-F7CA-F5B0D60AD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750"/>
            <a:ext cx="10515600" cy="4202295"/>
          </a:xfrm>
        </p:spPr>
        <p:txBody>
          <a:bodyPr/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200" dirty="0">
                <a:ea typeface="Times New Roman" panose="02020603050405020304" pitchFamily="18" charset="0"/>
              </a:rPr>
              <a:t>Inform your PIs to g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et an </a:t>
            </a:r>
            <a:r>
              <a:rPr lang="en-US" sz="2200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 tooltip="Exiting Grants &amp; Funding site - ORCID"/>
              </a:rPr>
              <a:t>ORCID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 ID.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ORCID is a free, unique, persistent identifier (PID) for individuals to use as they engage in research, scholarship, and innovation activities.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All senior/key personnel listed on an application for a due date on or after May 25, 2025, must have an ORCID ID and the ID must be linked to their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Commons Personal Profile.</a:t>
            </a:r>
          </a:p>
          <a:p>
            <a:pPr marL="1143000" marR="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See </a:t>
            </a:r>
            <a:r>
              <a:rPr lang="en-US" sz="2200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 tooltip="Exiting Grants &amp; Funding site - ORCID ID topic in the eRA Commons online help"/>
              </a:rPr>
              <a:t>ORCID ID topic in the eRA Commons online help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.</a:t>
            </a:r>
          </a:p>
          <a:p>
            <a:pPr lvl="1"/>
            <a:r>
              <a:rPr lang="en-US" sz="2200" dirty="0">
                <a:cs typeface="Times New Roman" panose="02020603050405020304" pitchFamily="18" charset="0"/>
              </a:rPr>
              <a:t>Inform your PIs/Key Persons that they will be required to enter their ORCID ID in the Persistent Identifier (PI) section of the Common Forms</a:t>
            </a:r>
          </a:p>
          <a:p>
            <a:pPr lvl="1"/>
            <a:r>
              <a:rPr lang="en-US" sz="2200" dirty="0">
                <a:cs typeface="Times New Roman" panose="02020603050405020304" pitchFamily="18" charset="0"/>
              </a:rPr>
              <a:t>Your PIs/Key Persons will be required to enter their ORCID ID in the Persistent Identifier (PI) section of the Common Forms</a:t>
            </a:r>
          </a:p>
          <a:p>
            <a:pPr lvl="1"/>
            <a:endParaRPr lang="en-US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1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7684D-2E01-3349-32C0-1EB933CE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Helpful links: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9B3E-DC56-BFC9-21E5-295799CD2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https://grants.nih.gov/policy-and-compliance/changes-coming-2025/common-forms-for-biosketch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https://www.nsf.gov/bfa/dias/policy/researchprotection/commonform_biographicalsketch.pdf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7684D-2E01-3349-32C0-1EB933CE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KSOM Research Administration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9B3E-DC56-BFC9-21E5-295799CD2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203"/>
            <a:ext cx="10515600" cy="4117973"/>
          </a:xfrm>
        </p:spPr>
        <p:txBody>
          <a:bodyPr/>
          <a:lstStyle/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https://keck.usc.edu/office-of-research-administration/policies-and-procedures/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https://keck.usc.edu/office-of-research-administration/forms-and-templates/</a:t>
            </a:r>
          </a:p>
          <a:p>
            <a:endParaRPr lang="en-US" dirty="0"/>
          </a:p>
          <a:p>
            <a:r>
              <a:rPr lang="en-US" dirty="0"/>
              <a:t>https://keck.usc.edu/research-funding/intramural-funding-opportunities/programs-administered-by-ksom/</a:t>
            </a:r>
          </a:p>
        </p:txBody>
      </p:sp>
    </p:spTree>
    <p:extLst>
      <p:ext uri="{BB962C8B-B14F-4D97-AF65-F5344CB8AC3E}">
        <p14:creationId xmlns:p14="http://schemas.microsoft.com/office/powerpoint/2010/main" val="145162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eck Theme">
      <a:dk1>
        <a:srgbClr val="343434"/>
      </a:dk1>
      <a:lt1>
        <a:srgbClr val="FFFEFD"/>
      </a:lt1>
      <a:dk2>
        <a:srgbClr val="990000"/>
      </a:dk2>
      <a:lt2>
        <a:srgbClr val="E7E6E6"/>
      </a:lt2>
      <a:accent1>
        <a:srgbClr val="FFCC00"/>
      </a:accent1>
      <a:accent2>
        <a:srgbClr val="C1531B"/>
      </a:accent2>
      <a:accent3>
        <a:srgbClr val="799A05"/>
      </a:accent3>
      <a:accent4>
        <a:srgbClr val="006098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f997aef-1bcd-438b-a8db-706dce72ff67}" enabled="1" method="Standard" siteId="{a63249ac-3e0b-4a24-9e0c-c90ab9891e3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94768</TotalTime>
  <Words>593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KSOM Research Administrators Forum February 27, 2025 </vt:lpstr>
      <vt:lpstr>New: NIH Common Forms – Biosketch &amp; Other Support (OS) Page</vt:lpstr>
      <vt:lpstr>Purpose of New Forms</vt:lpstr>
      <vt:lpstr>Timeframe</vt:lpstr>
      <vt:lpstr>What you can do now to prepare</vt:lpstr>
      <vt:lpstr>What you can do now to prepare</vt:lpstr>
      <vt:lpstr>Helpful links:</vt:lpstr>
      <vt:lpstr>KSOM Research Administration Website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KSOM Dean Briefing and Conversation April 16</dc:title>
  <dc:creator>Goldkorn, Mickey</dc:creator>
  <cp:lastModifiedBy>Stoeckert, Janet</cp:lastModifiedBy>
  <cp:revision>132</cp:revision>
  <dcterms:created xsi:type="dcterms:W3CDTF">2020-04-06T15:19:18Z</dcterms:created>
  <dcterms:modified xsi:type="dcterms:W3CDTF">2025-02-27T20:01:03Z</dcterms:modified>
</cp:coreProperties>
</file>